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40639" marR="40639"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mn-lt"/>
        <a:ea typeface="+mn-ea"/>
        <a:cs typeface="+mn-cs"/>
        <a:sym typeface="Arial"/>
      </a:defRPr>
    </a:lvl1pPr>
    <a:lvl2pPr marL="40639" marR="40639" indent="3429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mn-lt"/>
        <a:ea typeface="+mn-ea"/>
        <a:cs typeface="+mn-cs"/>
        <a:sym typeface="Arial"/>
      </a:defRPr>
    </a:lvl2pPr>
    <a:lvl3pPr marL="40639" marR="40639" indent="6858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mn-lt"/>
        <a:ea typeface="+mn-ea"/>
        <a:cs typeface="+mn-cs"/>
        <a:sym typeface="Arial"/>
      </a:defRPr>
    </a:lvl3pPr>
    <a:lvl4pPr marL="40639" marR="40639" indent="10287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mn-lt"/>
        <a:ea typeface="+mn-ea"/>
        <a:cs typeface="+mn-cs"/>
        <a:sym typeface="Arial"/>
      </a:defRPr>
    </a:lvl4pPr>
    <a:lvl5pPr marL="40639" marR="40639" indent="1371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mn-lt"/>
        <a:ea typeface="+mn-ea"/>
        <a:cs typeface="+mn-cs"/>
        <a:sym typeface="Arial"/>
      </a:defRPr>
    </a:lvl5pPr>
    <a:lvl6pPr marL="40639" marR="40639" indent="17145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mn-lt"/>
        <a:ea typeface="+mn-ea"/>
        <a:cs typeface="+mn-cs"/>
        <a:sym typeface="Arial"/>
      </a:defRPr>
    </a:lvl6pPr>
    <a:lvl7pPr marL="40639" marR="40639" indent="2057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mn-lt"/>
        <a:ea typeface="+mn-ea"/>
        <a:cs typeface="+mn-cs"/>
        <a:sym typeface="Arial"/>
      </a:defRPr>
    </a:lvl7pPr>
    <a:lvl8pPr marL="40639" marR="40639" indent="24003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mn-lt"/>
        <a:ea typeface="+mn-ea"/>
        <a:cs typeface="+mn-cs"/>
        <a:sym typeface="Arial"/>
      </a:defRPr>
    </a:lvl8pPr>
    <a:lvl9pPr marL="40639" marR="40639" indent="27432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mn-lt"/>
        <a:ea typeface="+mn-ea"/>
        <a:cs typeface="+mn-cs"/>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alpha val="3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alpha val="3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alpha val="35000"/>
            </a:srgbClr>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9" d="100"/>
          <a:sy n="79" d="100"/>
        </p:scale>
        <p:origin x="-173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notesMaster" Target="notesMasters/notesMaster1.xml"/><Relationship Id="rId69" Type="http://schemas.openxmlformats.org/officeDocument/2006/relationships/printerSettings" Target="printerSettings/printerSettings1.bin"/><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 name="Shape 30"/>
          <p:cNvSpPr>
            <a:spLocks noGrp="1" noRot="1" noChangeAspect="1"/>
          </p:cNvSpPr>
          <p:nvPr>
            <p:ph type="sldImg"/>
          </p:nvPr>
        </p:nvSpPr>
        <p:spPr>
          <a:xfrm>
            <a:off x="1143000" y="685800"/>
            <a:ext cx="4572000" cy="3429000"/>
          </a:xfrm>
          <a:prstGeom prst="rect">
            <a:avLst/>
          </a:prstGeom>
        </p:spPr>
        <p:txBody>
          <a:bodyPr/>
          <a:lstStyle/>
          <a:p>
            <a:endParaRPr/>
          </a:p>
        </p:txBody>
      </p:sp>
      <p:sp>
        <p:nvSpPr>
          <p:cNvPr id="31" name="Shape 3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048160537"/>
      </p:ext>
    </p:extLst>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noRot="1" noChangeAspect="1"/>
          </p:cNvSpPr>
          <p:nvPr>
            <p:ph type="sldImg"/>
          </p:nvPr>
        </p:nvSpPr>
        <p:spPr>
          <a:prstGeom prst="rect">
            <a:avLst/>
          </a:prstGeom>
        </p:spPr>
        <p:txBody>
          <a:bodyPr/>
          <a:lstStyle/>
          <a:p>
            <a:endParaRPr/>
          </a:p>
        </p:txBody>
      </p:sp>
      <p:sp>
        <p:nvSpPr>
          <p:cNvPr id="162" name="Shape 162"/>
          <p:cNvSpPr>
            <a:spLocks noGrp="1"/>
          </p:cNvSpPr>
          <p:nvPr>
            <p:ph type="body" sz="quarter" idx="1"/>
          </p:nvPr>
        </p:nvSpPr>
        <p:spPr>
          <a:prstGeom prst="rect">
            <a:avLst/>
          </a:prstGeom>
        </p:spPr>
        <p:txBody>
          <a:bodyPr/>
          <a:lstStyle/>
          <a:p>
            <a:pPr marL="40639" marR="40639" defTabSz="914400">
              <a:spcBef>
                <a:spcPts val="400"/>
              </a:spcBef>
              <a:buClr>
                <a:srgbClr val="000000"/>
              </a:buClr>
              <a:buFont typeface="Arial"/>
            </a:pPr>
            <a:r>
              <a:rPr sz="1200">
                <a:uFill>
                  <a:solidFill>
                    <a:srgbClr val="000000"/>
                  </a:solidFill>
                </a:uFill>
                <a:latin typeface="+mn-lt"/>
                <a:ea typeface="+mn-ea"/>
                <a:cs typeface="+mn-cs"/>
                <a:sym typeface="Arial"/>
              </a:rPr>
              <a:t>Je vous fais grâce du : </a:t>
            </a:r>
            <a:r>
              <a:rPr sz="1200" i="1">
                <a:uFill>
                  <a:solidFill>
                    <a:srgbClr val="000000"/>
                  </a:solidFill>
                </a:uFill>
                <a:latin typeface="+mn-lt"/>
                <a:ea typeface="+mn-ea"/>
                <a:cs typeface="+mn-cs"/>
                <a:sym typeface="Arial"/>
              </a:rPr>
              <a:t>Beurré comme un p’tit Lu…</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Art japonais">
    <p:spTree>
      <p:nvGrpSpPr>
        <p:cNvPr id="1" name=""/>
        <p:cNvGrpSpPr/>
        <p:nvPr/>
      </p:nvGrpSpPr>
      <p:grpSpPr>
        <a:xfrm>
          <a:off x="0" y="0"/>
          <a:ext cx="0" cy="0"/>
          <a:chOff x="0" y="0"/>
          <a:chExt cx="0" cy="0"/>
        </a:xfrm>
      </p:grpSpPr>
      <p:sp>
        <p:nvSpPr>
          <p:cNvPr id="12" name="Texte du titre"/>
          <p:cNvSpPr txBox="1">
            <a:spLocks noGrp="1"/>
          </p:cNvSpPr>
          <p:nvPr>
            <p:ph type="title"/>
          </p:nvPr>
        </p:nvSpPr>
        <p:spPr>
          <a:prstGeom prst="rect">
            <a:avLst/>
          </a:prstGeom>
        </p:spPr>
        <p:txBody>
          <a:bodyPr/>
          <a:lstStyle/>
          <a:p>
            <a:r>
              <a:t>Texte du titre</a:t>
            </a:r>
          </a:p>
        </p:txBody>
      </p:sp>
      <p:sp>
        <p:nvSpPr>
          <p:cNvPr id="13"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14"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1_Art japonais">
    <p:spTree>
      <p:nvGrpSpPr>
        <p:cNvPr id="1" name=""/>
        <p:cNvGrpSpPr/>
        <p:nvPr/>
      </p:nvGrpSpPr>
      <p:grpSpPr>
        <a:xfrm>
          <a:off x="0" y="0"/>
          <a:ext cx="0" cy="0"/>
          <a:chOff x="0" y="0"/>
          <a:chExt cx="0" cy="0"/>
        </a:xfrm>
      </p:grpSpPr>
      <p:pic>
        <p:nvPicPr>
          <p:cNvPr id="21"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22" name="Texte du titre"/>
          <p:cNvSpPr txBox="1">
            <a:spLocks noGrp="1"/>
          </p:cNvSpPr>
          <p:nvPr>
            <p:ph type="title"/>
          </p:nvPr>
        </p:nvSpPr>
        <p:spPr>
          <a:prstGeom prst="rect">
            <a:avLst/>
          </a:prstGeom>
        </p:spPr>
        <p:txBody>
          <a:bodyPr/>
          <a:lstStyle/>
          <a:p>
            <a:r>
              <a:t>Texte du titre</a:t>
            </a:r>
          </a:p>
        </p:txBody>
      </p:sp>
      <p:sp>
        <p:nvSpPr>
          <p:cNvPr id="23"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24"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DE59"/>
        </a:solidFill>
        <a:effectLst/>
      </p:bgPr>
    </p:bg>
    <p:spTree>
      <p:nvGrpSpPr>
        <p:cNvPr id="1" name=""/>
        <p:cNvGrpSpPr/>
        <p:nvPr/>
      </p:nvGrpSpPr>
      <p:grpSpPr>
        <a:xfrm>
          <a:off x="0" y="0"/>
          <a:ext cx="0" cy="0"/>
          <a:chOff x="0" y="0"/>
          <a:chExt cx="0" cy="0"/>
        </a:xfrm>
      </p:grpSpPr>
      <p:pic>
        <p:nvPicPr>
          <p:cNvPr id="2" name="image.jpg" descr="image.jpg"/>
          <p:cNvPicPr>
            <a:picLocks/>
          </p:cNvPicPr>
          <p:nvPr/>
        </p:nvPicPr>
        <p:blipFill>
          <a:blip r:embed="rId4">
            <a:extLst/>
          </a:blip>
          <a:stretch>
            <a:fillRect/>
          </a:stretch>
        </p:blipFill>
        <p:spPr>
          <a:xfrm>
            <a:off x="0" y="0"/>
            <a:ext cx="9144000" cy="6858000"/>
          </a:xfrm>
          <a:prstGeom prst="rect">
            <a:avLst/>
          </a:prstGeom>
          <a:ln w="12700">
            <a:miter lim="400000"/>
          </a:ln>
        </p:spPr>
      </p:pic>
      <p:sp>
        <p:nvSpPr>
          <p:cNvPr id="3" name="Texte du titre"/>
          <p:cNvSpPr txBox="1">
            <a:spLocks noGrp="1"/>
          </p:cNvSpPr>
          <p:nvPr>
            <p:ph type="title"/>
          </p:nvPr>
        </p:nvSpPr>
        <p:spPr>
          <a:xfrm>
            <a:off x="685800" y="381000"/>
            <a:ext cx="7772400" cy="1600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r>
              <a:t>Texte du titre</a:t>
            </a:r>
          </a:p>
        </p:txBody>
      </p:sp>
      <p:sp>
        <p:nvSpPr>
          <p:cNvPr id="4" name="Texte niveau 1…"/>
          <p:cNvSpPr txBox="1">
            <a:spLocks noGrp="1"/>
          </p:cNvSpPr>
          <p:nvPr>
            <p:ph type="body" idx="1"/>
          </p:nvPr>
        </p:nvSpPr>
        <p:spPr>
          <a:xfrm>
            <a:off x="685800" y="1981200"/>
            <a:ext cx="7772400" cy="4876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2pPr marL="783590" indent="-285750">
              <a:spcBef>
                <a:spcPts val="600"/>
              </a:spcBef>
              <a:buChar char=""/>
              <a:defRPr sz="2800"/>
            </a:lvl2pPr>
            <a:lvl3pPr marL="1183639" indent="-228600">
              <a:spcBef>
                <a:spcPts val="500"/>
              </a:spcBef>
              <a:buChar char=""/>
              <a:defRPr sz="2400"/>
            </a:lvl3pPr>
            <a:lvl4pPr marL="1640839" indent="-228600">
              <a:spcBef>
                <a:spcPts val="400"/>
              </a:spcBef>
              <a:buChar char=""/>
              <a:defRPr sz="2000"/>
            </a:lvl4pPr>
            <a:lvl5pPr marL="2098039" indent="-228600">
              <a:spcBef>
                <a:spcPts val="400"/>
              </a:spcBef>
              <a:buChar char=""/>
              <a:defRPr sz="2000"/>
            </a:lvl5pPr>
          </a:lstStyle>
          <a:p>
            <a:r>
              <a:t>Texte niveau 1</a:t>
            </a:r>
          </a:p>
          <a:p>
            <a:pPr lvl="1"/>
            <a:r>
              <a:t>Texte niveau 2</a:t>
            </a:r>
          </a:p>
          <a:p>
            <a:pPr lvl="2"/>
            <a:r>
              <a:t>Texte niveau 3</a:t>
            </a:r>
          </a:p>
          <a:p>
            <a:pPr lvl="3"/>
            <a:r>
              <a:t>Texte niveau 4</a:t>
            </a:r>
          </a:p>
          <a:p>
            <a:pPr lvl="4"/>
            <a:r>
              <a:t>Texte niveau 5</a:t>
            </a:r>
          </a:p>
        </p:txBody>
      </p:sp>
      <p:sp>
        <p:nvSpPr>
          <p:cNvPr id="5" name="Numéro de diapositive"/>
          <p:cNvSpPr txBox="1">
            <a:spLocks noGrp="1"/>
          </p:cNvSpPr>
          <p:nvPr>
            <p:ph type="sldNum" sz="quarter" idx="2"/>
          </p:nvPr>
        </p:nvSpPr>
        <p:spPr>
          <a:xfrm>
            <a:off x="7349666" y="6406616"/>
            <a:ext cx="312068" cy="298985"/>
          </a:xfrm>
          <a:prstGeom prst="rect">
            <a:avLst/>
          </a:prstGeom>
          <a:ln w="12700">
            <a:miter lim="400000"/>
          </a:ln>
        </p:spPr>
        <p:txBody>
          <a:bodyPr wrap="none" lIns="50800" tIns="50800" rIns="50800" bIns="50800" anchor="b">
            <a:spAutoFit/>
          </a:bodyPr>
          <a:lstStyle>
            <a:lvl1pPr marL="0" marR="0" algn="ctr" defTabSz="584200">
              <a:defRPr sz="1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xmlns:p14="http://schemas.microsoft.com/office/powerpoint/2010/main" spd="med"/>
  <p:txStyles>
    <p:titleStyle>
      <a:lvl1pPr marL="40639" marR="40639" indent="0" algn="ctr" defTabSz="914400" rtl="0" latinLnBrk="0">
        <a:lnSpc>
          <a:spcPct val="100000"/>
        </a:lnSpc>
        <a:spcBef>
          <a:spcPts val="0"/>
        </a:spcBef>
        <a:spcAft>
          <a:spcPts val="0"/>
        </a:spcAft>
        <a:buClrTx/>
        <a:buSzTx/>
        <a:buFontTx/>
        <a:buNone/>
        <a:tabLst/>
        <a:defRPr sz="5000" b="1" i="0" u="none" strike="noStrike" cap="none" spc="0" baseline="0">
          <a:ln>
            <a:noFill/>
          </a:ln>
          <a:solidFill>
            <a:srgbClr val="2F1272"/>
          </a:solidFill>
          <a:uFill>
            <a:solidFill>
              <a:srgbClr val="2F1272"/>
            </a:solidFill>
          </a:uFill>
          <a:latin typeface="+mj-lt"/>
          <a:ea typeface="+mj-ea"/>
          <a:cs typeface="+mj-cs"/>
          <a:sym typeface="Times"/>
        </a:defRPr>
      </a:lvl1pPr>
      <a:lvl2pPr marL="40639" marR="40639" indent="228600" algn="ctr" defTabSz="914400" rtl="0" latinLnBrk="0">
        <a:lnSpc>
          <a:spcPct val="100000"/>
        </a:lnSpc>
        <a:spcBef>
          <a:spcPts val="0"/>
        </a:spcBef>
        <a:spcAft>
          <a:spcPts val="0"/>
        </a:spcAft>
        <a:buClrTx/>
        <a:buSzTx/>
        <a:buFontTx/>
        <a:buNone/>
        <a:tabLst/>
        <a:defRPr sz="5000" b="1" i="0" u="none" strike="noStrike" cap="none" spc="0" baseline="0">
          <a:ln>
            <a:noFill/>
          </a:ln>
          <a:solidFill>
            <a:srgbClr val="2F1272"/>
          </a:solidFill>
          <a:uFill>
            <a:solidFill>
              <a:srgbClr val="2F1272"/>
            </a:solidFill>
          </a:uFill>
          <a:latin typeface="+mj-lt"/>
          <a:ea typeface="+mj-ea"/>
          <a:cs typeface="+mj-cs"/>
          <a:sym typeface="Times"/>
        </a:defRPr>
      </a:lvl2pPr>
      <a:lvl3pPr marL="40639" marR="40639" indent="457200" algn="ctr" defTabSz="914400" rtl="0" latinLnBrk="0">
        <a:lnSpc>
          <a:spcPct val="100000"/>
        </a:lnSpc>
        <a:spcBef>
          <a:spcPts val="0"/>
        </a:spcBef>
        <a:spcAft>
          <a:spcPts val="0"/>
        </a:spcAft>
        <a:buClrTx/>
        <a:buSzTx/>
        <a:buFontTx/>
        <a:buNone/>
        <a:tabLst/>
        <a:defRPr sz="5000" b="1" i="0" u="none" strike="noStrike" cap="none" spc="0" baseline="0">
          <a:ln>
            <a:noFill/>
          </a:ln>
          <a:solidFill>
            <a:srgbClr val="2F1272"/>
          </a:solidFill>
          <a:uFill>
            <a:solidFill>
              <a:srgbClr val="2F1272"/>
            </a:solidFill>
          </a:uFill>
          <a:latin typeface="+mj-lt"/>
          <a:ea typeface="+mj-ea"/>
          <a:cs typeface="+mj-cs"/>
          <a:sym typeface="Times"/>
        </a:defRPr>
      </a:lvl3pPr>
      <a:lvl4pPr marL="40639" marR="40639" indent="685800" algn="ctr" defTabSz="914400" rtl="0" latinLnBrk="0">
        <a:lnSpc>
          <a:spcPct val="100000"/>
        </a:lnSpc>
        <a:spcBef>
          <a:spcPts val="0"/>
        </a:spcBef>
        <a:spcAft>
          <a:spcPts val="0"/>
        </a:spcAft>
        <a:buClrTx/>
        <a:buSzTx/>
        <a:buFontTx/>
        <a:buNone/>
        <a:tabLst/>
        <a:defRPr sz="5000" b="1" i="0" u="none" strike="noStrike" cap="none" spc="0" baseline="0">
          <a:ln>
            <a:noFill/>
          </a:ln>
          <a:solidFill>
            <a:srgbClr val="2F1272"/>
          </a:solidFill>
          <a:uFill>
            <a:solidFill>
              <a:srgbClr val="2F1272"/>
            </a:solidFill>
          </a:uFill>
          <a:latin typeface="+mj-lt"/>
          <a:ea typeface="+mj-ea"/>
          <a:cs typeface="+mj-cs"/>
          <a:sym typeface="Times"/>
        </a:defRPr>
      </a:lvl4pPr>
      <a:lvl5pPr marL="40639" marR="40639" indent="914400" algn="ctr" defTabSz="914400" rtl="0" latinLnBrk="0">
        <a:lnSpc>
          <a:spcPct val="100000"/>
        </a:lnSpc>
        <a:spcBef>
          <a:spcPts val="0"/>
        </a:spcBef>
        <a:spcAft>
          <a:spcPts val="0"/>
        </a:spcAft>
        <a:buClrTx/>
        <a:buSzTx/>
        <a:buFontTx/>
        <a:buNone/>
        <a:tabLst/>
        <a:defRPr sz="5000" b="1" i="0" u="none" strike="noStrike" cap="none" spc="0" baseline="0">
          <a:ln>
            <a:noFill/>
          </a:ln>
          <a:solidFill>
            <a:srgbClr val="2F1272"/>
          </a:solidFill>
          <a:uFill>
            <a:solidFill>
              <a:srgbClr val="2F1272"/>
            </a:solidFill>
          </a:uFill>
          <a:latin typeface="+mj-lt"/>
          <a:ea typeface="+mj-ea"/>
          <a:cs typeface="+mj-cs"/>
          <a:sym typeface="Times"/>
        </a:defRPr>
      </a:lvl5pPr>
      <a:lvl6pPr marL="40639" marR="40639" indent="1143000" algn="ctr" defTabSz="914400" rtl="0" latinLnBrk="0">
        <a:lnSpc>
          <a:spcPct val="100000"/>
        </a:lnSpc>
        <a:spcBef>
          <a:spcPts val="0"/>
        </a:spcBef>
        <a:spcAft>
          <a:spcPts val="0"/>
        </a:spcAft>
        <a:buClrTx/>
        <a:buSzTx/>
        <a:buFontTx/>
        <a:buNone/>
        <a:tabLst/>
        <a:defRPr sz="5000" b="1" i="0" u="none" strike="noStrike" cap="none" spc="0" baseline="0">
          <a:ln>
            <a:noFill/>
          </a:ln>
          <a:solidFill>
            <a:srgbClr val="2F1272"/>
          </a:solidFill>
          <a:uFill>
            <a:solidFill>
              <a:srgbClr val="2F1272"/>
            </a:solidFill>
          </a:uFill>
          <a:latin typeface="+mj-lt"/>
          <a:ea typeface="+mj-ea"/>
          <a:cs typeface="+mj-cs"/>
          <a:sym typeface="Times"/>
        </a:defRPr>
      </a:lvl6pPr>
      <a:lvl7pPr marL="40639" marR="40639" indent="1371600" algn="ctr" defTabSz="914400" rtl="0" latinLnBrk="0">
        <a:lnSpc>
          <a:spcPct val="100000"/>
        </a:lnSpc>
        <a:spcBef>
          <a:spcPts val="0"/>
        </a:spcBef>
        <a:spcAft>
          <a:spcPts val="0"/>
        </a:spcAft>
        <a:buClrTx/>
        <a:buSzTx/>
        <a:buFontTx/>
        <a:buNone/>
        <a:tabLst/>
        <a:defRPr sz="5000" b="1" i="0" u="none" strike="noStrike" cap="none" spc="0" baseline="0">
          <a:ln>
            <a:noFill/>
          </a:ln>
          <a:solidFill>
            <a:srgbClr val="2F1272"/>
          </a:solidFill>
          <a:uFill>
            <a:solidFill>
              <a:srgbClr val="2F1272"/>
            </a:solidFill>
          </a:uFill>
          <a:latin typeface="+mj-lt"/>
          <a:ea typeface="+mj-ea"/>
          <a:cs typeface="+mj-cs"/>
          <a:sym typeface="Times"/>
        </a:defRPr>
      </a:lvl7pPr>
      <a:lvl8pPr marL="40639" marR="40639" indent="1600200" algn="ctr" defTabSz="914400" rtl="0" latinLnBrk="0">
        <a:lnSpc>
          <a:spcPct val="100000"/>
        </a:lnSpc>
        <a:spcBef>
          <a:spcPts val="0"/>
        </a:spcBef>
        <a:spcAft>
          <a:spcPts val="0"/>
        </a:spcAft>
        <a:buClrTx/>
        <a:buSzTx/>
        <a:buFontTx/>
        <a:buNone/>
        <a:tabLst/>
        <a:defRPr sz="5000" b="1" i="0" u="none" strike="noStrike" cap="none" spc="0" baseline="0">
          <a:ln>
            <a:noFill/>
          </a:ln>
          <a:solidFill>
            <a:srgbClr val="2F1272"/>
          </a:solidFill>
          <a:uFill>
            <a:solidFill>
              <a:srgbClr val="2F1272"/>
            </a:solidFill>
          </a:uFill>
          <a:latin typeface="+mj-lt"/>
          <a:ea typeface="+mj-ea"/>
          <a:cs typeface="+mj-cs"/>
          <a:sym typeface="Times"/>
        </a:defRPr>
      </a:lvl8pPr>
      <a:lvl9pPr marL="40639" marR="40639" indent="1828800" algn="ctr" defTabSz="914400" rtl="0" latinLnBrk="0">
        <a:lnSpc>
          <a:spcPct val="100000"/>
        </a:lnSpc>
        <a:spcBef>
          <a:spcPts val="0"/>
        </a:spcBef>
        <a:spcAft>
          <a:spcPts val="0"/>
        </a:spcAft>
        <a:buClrTx/>
        <a:buSzTx/>
        <a:buFontTx/>
        <a:buNone/>
        <a:tabLst/>
        <a:defRPr sz="5000" b="1" i="0" u="none" strike="noStrike" cap="none" spc="0" baseline="0">
          <a:ln>
            <a:noFill/>
          </a:ln>
          <a:solidFill>
            <a:srgbClr val="2F1272"/>
          </a:solidFill>
          <a:uFill>
            <a:solidFill>
              <a:srgbClr val="2F1272"/>
            </a:solidFill>
          </a:uFill>
          <a:latin typeface="+mj-lt"/>
          <a:ea typeface="+mj-ea"/>
          <a:cs typeface="+mj-cs"/>
          <a:sym typeface="Times"/>
        </a:defRPr>
      </a:lvl9pPr>
    </p:titleStyle>
    <p:bodyStyle>
      <a:lvl1pPr marL="383540" marR="40639" indent="-342900" algn="l" defTabSz="914400" rtl="0" latinLnBrk="0">
        <a:lnSpc>
          <a:spcPct val="100000"/>
        </a:lnSpc>
        <a:spcBef>
          <a:spcPts val="700"/>
        </a:spcBef>
        <a:spcAft>
          <a:spcPts val="0"/>
        </a:spcAft>
        <a:buClr>
          <a:srgbClr val="4E0500"/>
        </a:buClr>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1pPr>
      <a:lvl2pPr marL="824411" marR="40639" indent="-326571" algn="l" defTabSz="914400" rtl="0" latinLnBrk="0">
        <a:lnSpc>
          <a:spcPct val="100000"/>
        </a:lnSpc>
        <a:spcBef>
          <a:spcPts val="700"/>
        </a:spcBef>
        <a:spcAft>
          <a:spcPts val="0"/>
        </a:spcAft>
        <a:buClr>
          <a:srgbClr val="4E0500"/>
        </a:buClr>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2pPr>
      <a:lvl3pPr marL="1259839" marR="40639" indent="-304800" algn="l" defTabSz="914400" rtl="0" latinLnBrk="0">
        <a:lnSpc>
          <a:spcPct val="100000"/>
        </a:lnSpc>
        <a:spcBef>
          <a:spcPts val="700"/>
        </a:spcBef>
        <a:spcAft>
          <a:spcPts val="0"/>
        </a:spcAft>
        <a:buClr>
          <a:srgbClr val="4E0500"/>
        </a:buClr>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3pPr>
      <a:lvl4pPr marL="1778000" marR="40639" indent="-365760" algn="l" defTabSz="914400" rtl="0" latinLnBrk="0">
        <a:lnSpc>
          <a:spcPct val="100000"/>
        </a:lnSpc>
        <a:spcBef>
          <a:spcPts val="700"/>
        </a:spcBef>
        <a:spcAft>
          <a:spcPts val="0"/>
        </a:spcAft>
        <a:buClr>
          <a:srgbClr val="4E0500"/>
        </a:buClr>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4pPr>
      <a:lvl5pPr marL="2235200" marR="40639" indent="-365760" algn="l" defTabSz="914400" rtl="0" latinLnBrk="0">
        <a:lnSpc>
          <a:spcPct val="100000"/>
        </a:lnSpc>
        <a:spcBef>
          <a:spcPts val="700"/>
        </a:spcBef>
        <a:spcAft>
          <a:spcPts val="0"/>
        </a:spcAft>
        <a:buClr>
          <a:srgbClr val="4E0500"/>
        </a:buClr>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5pPr>
      <a:lvl6pPr marL="2235200" marR="40639" indent="-365760" algn="l" defTabSz="914400" rtl="0" latinLnBrk="0">
        <a:lnSpc>
          <a:spcPct val="100000"/>
        </a:lnSpc>
        <a:spcBef>
          <a:spcPts val="700"/>
        </a:spcBef>
        <a:spcAft>
          <a:spcPts val="0"/>
        </a:spcAft>
        <a:buClr>
          <a:srgbClr val="4E0500"/>
        </a:buClr>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6pPr>
      <a:lvl7pPr marL="2235200" marR="40639" indent="-365760" algn="l" defTabSz="914400" rtl="0" latinLnBrk="0">
        <a:lnSpc>
          <a:spcPct val="100000"/>
        </a:lnSpc>
        <a:spcBef>
          <a:spcPts val="700"/>
        </a:spcBef>
        <a:spcAft>
          <a:spcPts val="0"/>
        </a:spcAft>
        <a:buClr>
          <a:srgbClr val="4E0500"/>
        </a:buClr>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7pPr>
      <a:lvl8pPr marL="2235200" marR="40639" indent="-365760" algn="l" defTabSz="914400" rtl="0" latinLnBrk="0">
        <a:lnSpc>
          <a:spcPct val="100000"/>
        </a:lnSpc>
        <a:spcBef>
          <a:spcPts val="700"/>
        </a:spcBef>
        <a:spcAft>
          <a:spcPts val="0"/>
        </a:spcAft>
        <a:buClr>
          <a:srgbClr val="4E0500"/>
        </a:buClr>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8pPr>
      <a:lvl9pPr marL="2235200" marR="40639" indent="-365760" algn="l" defTabSz="914400" rtl="0" latinLnBrk="0">
        <a:lnSpc>
          <a:spcPct val="100000"/>
        </a:lnSpc>
        <a:spcBef>
          <a:spcPts val="700"/>
        </a:spcBef>
        <a:spcAft>
          <a:spcPts val="0"/>
        </a:spcAft>
        <a:buClr>
          <a:srgbClr val="4E0500"/>
        </a:buClr>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9pPr>
    </p:bodyStyle>
    <p:otherStyle>
      <a:lvl1pPr marL="0" marR="0" indent="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1pPr>
      <a:lvl2pPr marL="0" marR="0" indent="22860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2pPr>
      <a:lvl3pPr marL="0" marR="0" indent="45720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3pPr>
      <a:lvl4pPr marL="0" marR="0" indent="68580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4pPr>
      <a:lvl5pPr marL="0" marR="0" indent="91440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5pPr>
      <a:lvl6pPr marL="0" marR="0" indent="114300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6pPr>
      <a:lvl7pPr marL="0" marR="0" indent="137160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7pPr>
      <a:lvl8pPr marL="0" marR="0" indent="160020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8pPr>
      <a:lvl9pPr marL="0" marR="0" indent="182880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5.jpeg"/></Relationships>
</file>

<file path=ppt/slides/_rels/slide55.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hyperlink" Target="http://www.anthropologieenligne.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34" name="La  chimie  du   R i r e……"/>
          <p:cNvSpPr txBox="1">
            <a:spLocks noGrp="1"/>
          </p:cNvSpPr>
          <p:nvPr>
            <p:ph type="title"/>
          </p:nvPr>
        </p:nvSpPr>
        <p:spPr>
          <a:xfrm>
            <a:off x="-2829472" y="1223186"/>
            <a:ext cx="11196745" cy="4411628"/>
          </a:xfrm>
          <a:prstGeom prst="rect">
            <a:avLst/>
          </a:prstGeom>
          <a:effectLst>
            <a:outerShdw blurRad="50800" dist="63500" dir="2700000" rotWithShape="0">
              <a:srgbClr val="000000">
                <a:alpha val="50000"/>
              </a:srgbClr>
            </a:outerShdw>
          </a:effectLst>
        </p:spPr>
        <p:txBody>
          <a:bodyPr lIns="25400" tIns="25400" rIns="25400" bIns="25400"/>
          <a:lstStyle/>
          <a:p>
            <a:pPr>
              <a:defRPr>
                <a:solidFill>
                  <a:schemeClr val="accent1">
                    <a:hueOff val="47394"/>
                    <a:satOff val="-25753"/>
                    <a:lumOff val="-7544"/>
                  </a:schemeClr>
                </a:solidFill>
                <a:latin typeface="+mn-lt"/>
                <a:ea typeface="+mn-ea"/>
                <a:cs typeface="+mn-cs"/>
                <a:sym typeface="Arial"/>
              </a:defRPr>
            </a:pPr>
            <a:r>
              <a:rPr dirty="0"/>
              <a:t>La  chimie </a:t>
            </a:r>
            <a:br>
              <a:rPr dirty="0"/>
            </a:br>
            <a:r>
              <a:rPr dirty="0"/>
              <a:t>du</a:t>
            </a:r>
            <a:br>
              <a:rPr dirty="0"/>
            </a:br>
            <a:r>
              <a:rPr dirty="0"/>
              <a:t>  </a:t>
            </a:r>
            <a:r>
              <a:rPr sz="6200" dirty="0"/>
              <a:t>R i r e…</a:t>
            </a:r>
          </a:p>
          <a:p>
            <a:pPr>
              <a:defRPr sz="5400" b="0" i="1">
                <a:latin typeface="+mn-lt"/>
                <a:ea typeface="+mn-ea"/>
                <a:cs typeface="+mn-cs"/>
                <a:sym typeface="Arial"/>
              </a:defRPr>
            </a:pPr>
            <a:endParaRPr sz="6200" dirty="0"/>
          </a:p>
          <a:p>
            <a:pPr>
              <a:defRPr b="0">
                <a:latin typeface="Arial Black"/>
                <a:ea typeface="Arial Black"/>
                <a:cs typeface="Arial Black"/>
                <a:sym typeface="Arial Black"/>
              </a:defRPr>
            </a:pPr>
            <a:endParaRPr sz="6200" dirty="0"/>
          </a:p>
          <a:p>
            <a:pPr>
              <a:defRPr b="0">
                <a:latin typeface="Arial Black"/>
                <a:ea typeface="Arial Black"/>
                <a:cs typeface="Arial Black"/>
                <a:sym typeface="Arial Black"/>
              </a:defRPr>
            </a:pPr>
            <a:endParaRPr sz="6200" dirty="0"/>
          </a:p>
        </p:txBody>
      </p:sp>
      <p:grpSp>
        <p:nvGrpSpPr>
          <p:cNvPr id="37" name="masqueretp.jpg"/>
          <p:cNvGrpSpPr/>
          <p:nvPr/>
        </p:nvGrpSpPr>
        <p:grpSpPr>
          <a:xfrm>
            <a:off x="5039888" y="1105666"/>
            <a:ext cx="3097693" cy="2870483"/>
            <a:chOff x="0" y="0"/>
            <a:chExt cx="3097691" cy="2870482"/>
          </a:xfrm>
        </p:grpSpPr>
        <p:pic>
          <p:nvPicPr>
            <p:cNvPr id="36" name="masqueretp.jpg" descr="masqueretp.jpg"/>
            <p:cNvPicPr>
              <a:picLocks noChangeAspect="1"/>
            </p:cNvPicPr>
            <p:nvPr/>
          </p:nvPicPr>
          <p:blipFill>
            <a:blip r:embed="rId3">
              <a:alphaModFix amt="87161"/>
              <a:extLst/>
            </a:blip>
            <a:stretch>
              <a:fillRect/>
            </a:stretch>
          </p:blipFill>
          <p:spPr>
            <a:xfrm>
              <a:off x="215900" y="139700"/>
              <a:ext cx="2665892" cy="2311683"/>
            </a:xfrm>
            <a:prstGeom prst="rect">
              <a:avLst/>
            </a:prstGeom>
            <a:ln>
              <a:noFill/>
            </a:ln>
            <a:effectLst/>
          </p:spPr>
        </p:pic>
        <p:pic>
          <p:nvPicPr>
            <p:cNvPr id="35" name="masqueretp.jpg" descr="masqueretp.jpg"/>
            <p:cNvPicPr>
              <a:picLocks/>
            </p:cNvPicPr>
            <p:nvPr/>
          </p:nvPicPr>
          <p:blipFill>
            <a:blip r:embed="rId4">
              <a:alphaModFix amt="87161"/>
              <a:extLst/>
            </a:blip>
            <a:stretch>
              <a:fillRect/>
            </a:stretch>
          </p:blipFill>
          <p:spPr>
            <a:xfrm>
              <a:off x="0" y="0"/>
              <a:ext cx="3097692" cy="2870483"/>
            </a:xfrm>
            <a:prstGeom prst="rect">
              <a:avLst/>
            </a:prstGeom>
            <a:effectLst/>
          </p:spPr>
        </p:pic>
      </p:grpSp>
      <p:pic>
        <p:nvPicPr>
          <p:cNvPr id="38" name="clown2.gif" descr="clown2.gif"/>
          <p:cNvPicPr>
            <a:picLocks/>
          </p:cNvPicPr>
          <p:nvPr/>
        </p:nvPicPr>
        <p:blipFill>
          <a:blip r:embed="rId5">
            <a:extLst/>
          </a:blip>
          <a:stretch>
            <a:fillRect/>
          </a:stretch>
        </p:blipFill>
        <p:spPr>
          <a:xfrm>
            <a:off x="1371078" y="4777563"/>
            <a:ext cx="1765301" cy="1714501"/>
          </a:xfrm>
          <a:prstGeom prst="rect">
            <a:avLst/>
          </a:prstGeom>
          <a:ln w="12700">
            <a:miter lim="400000"/>
          </a:ln>
          <a:effectLst>
            <a:outerShdw blurRad="76200" dist="50800" dir="3180000" rotWithShape="0">
              <a:srgbClr val="000000">
                <a:alpha val="50000"/>
              </a:srgbClr>
            </a:outerShdw>
          </a:effectLst>
        </p:spPr>
      </p:pic>
      <p:sp>
        <p:nvSpPr>
          <p:cNvPr id="39" name="Bernard Champion (D.I.R.E. Université &amp; Académie de l’île de la Réunion)"/>
          <p:cNvSpPr txBox="1"/>
          <p:nvPr/>
        </p:nvSpPr>
        <p:spPr>
          <a:xfrm>
            <a:off x="3263748" y="4803358"/>
            <a:ext cx="2898438" cy="17688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a:defRPr>
                <a:solidFill>
                  <a:schemeClr val="accent5">
                    <a:hueOff val="-522602"/>
                    <a:satOff val="-6700"/>
                    <a:lumOff val="-22320"/>
                  </a:schemeClr>
                </a:solidFill>
              </a:defRPr>
            </a:pPr>
            <a:r>
              <a:rPr b="1" i="1" dirty="0">
                <a:solidFill>
                  <a:schemeClr val="accent6">
                    <a:lumOff val="-8741"/>
                  </a:schemeClr>
                </a:solidFill>
              </a:rPr>
              <a:t>Bernard Champion</a:t>
            </a:r>
            <a:r>
              <a:rPr dirty="0"/>
              <a:t/>
            </a:r>
            <a:br>
              <a:rPr dirty="0"/>
            </a:br>
            <a:r>
              <a:rPr sz="2200" dirty="0"/>
              <a:t>(D.I.R.E. Université</a:t>
            </a:r>
            <a:br>
              <a:rPr sz="2200" dirty="0"/>
            </a:br>
            <a:r>
              <a:rPr sz="2200" dirty="0"/>
              <a:t>&amp;</a:t>
            </a:r>
            <a:br>
              <a:rPr sz="2200" dirty="0"/>
            </a:br>
            <a:r>
              <a:rPr sz="2200" dirty="0"/>
              <a:t>Académie de l’île</a:t>
            </a:r>
            <a:br>
              <a:rPr sz="2200" dirty="0"/>
            </a:br>
            <a:r>
              <a:rPr sz="2200" dirty="0"/>
              <a:t>de la Réunion)</a:t>
            </a:r>
          </a:p>
        </p:txBody>
      </p:sp>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80" name="Définition :"/>
          <p:cNvSpPr txBox="1">
            <a:spLocks noGrp="1"/>
          </p:cNvSpPr>
          <p:nvPr>
            <p:ph type="title"/>
          </p:nvPr>
        </p:nvSpPr>
        <p:spPr>
          <a:xfrm>
            <a:off x="685800" y="304800"/>
            <a:ext cx="7772400" cy="1752600"/>
          </a:xfrm>
          <a:prstGeom prst="rect">
            <a:avLst/>
          </a:prstGeom>
        </p:spPr>
        <p:txBody>
          <a:bodyPr/>
          <a:lstStyle/>
          <a:p>
            <a:r>
              <a:rPr sz="4000">
                <a:latin typeface="+mn-lt"/>
                <a:ea typeface="+mn-ea"/>
                <a:cs typeface="+mn-cs"/>
                <a:sym typeface="Arial"/>
              </a:rPr>
              <a:t>Définition</a:t>
            </a:r>
            <a:r>
              <a:rPr sz="4000"/>
              <a:t> </a:t>
            </a:r>
            <a:r>
              <a:rPr sz="4000">
                <a:latin typeface="+mn-lt"/>
                <a:ea typeface="+mn-ea"/>
                <a:cs typeface="+mn-cs"/>
                <a:sym typeface="Arial"/>
              </a:rPr>
              <a:t>:</a:t>
            </a:r>
          </a:p>
        </p:txBody>
      </p:sp>
      <p:sp>
        <p:nvSpPr>
          <p:cNvPr id="81" name="L’histoire drôle (la blague) : un dispositif de rupture significative d’autant plus efficace que le changement de niveau sur lequel il est construit est plus marqué, notamment lorsqu’il y a une opposition structurale entre le point de départ et le point de chute.…"/>
          <p:cNvSpPr txBox="1">
            <a:spLocks noGrp="1"/>
          </p:cNvSpPr>
          <p:nvPr>
            <p:ph type="body" idx="1"/>
          </p:nvPr>
        </p:nvSpPr>
        <p:spPr>
          <a:xfrm>
            <a:off x="990600" y="2057400"/>
            <a:ext cx="7772400" cy="4800600"/>
          </a:xfrm>
          <a:prstGeom prst="rect">
            <a:avLst/>
          </a:prstGeom>
        </p:spPr>
        <p:txBody>
          <a:bodyPr/>
          <a:lstStyle/>
          <a:p>
            <a:pPr marL="40640" indent="0">
              <a:buNone/>
            </a:pPr>
            <a:r>
              <a:rPr sz="2400" b="1" dirty="0"/>
              <a:t>L’histoire drôle (la blague)</a:t>
            </a:r>
            <a:r>
              <a:rPr sz="2400" dirty="0"/>
              <a:t> :</a:t>
            </a:r>
            <a:r>
              <a:rPr sz="2400" dirty="0">
                <a:latin typeface="ＭＳ ゴシック"/>
                <a:ea typeface="ＭＳ ゴシック"/>
                <a:cs typeface="ＭＳ ゴシック"/>
                <a:sym typeface="ＭＳ ゴシック"/>
              </a:rPr>
              <a:t/>
            </a:r>
            <a:br>
              <a:rPr sz="2400" dirty="0">
                <a:latin typeface="ＭＳ ゴシック"/>
                <a:ea typeface="ＭＳ ゴシック"/>
                <a:cs typeface="ＭＳ ゴシック"/>
                <a:sym typeface="ＭＳ ゴシック"/>
              </a:rPr>
            </a:br>
            <a:r>
              <a:rPr sz="2400" dirty="0"/>
              <a:t>un </a:t>
            </a:r>
            <a:r>
              <a:rPr sz="2400" b="1" i="1" dirty="0"/>
              <a:t>dispositif de rupture significative</a:t>
            </a:r>
            <a:r>
              <a:rPr sz="2400" dirty="0"/>
              <a:t> d’autant plus efficace que le </a:t>
            </a:r>
            <a:r>
              <a:rPr sz="2400" i="1" dirty="0"/>
              <a:t>changement de niveau</a:t>
            </a:r>
            <a:r>
              <a:rPr sz="2400" dirty="0"/>
              <a:t> sur lequel il est construit est plus marqué, notamment lorsqu’il y a une </a:t>
            </a:r>
            <a:r>
              <a:rPr sz="2400" i="1" dirty="0"/>
              <a:t>opposition structurale</a:t>
            </a:r>
            <a:r>
              <a:rPr sz="2400" dirty="0"/>
              <a:t> entre le point de départ et le point de chute. </a:t>
            </a:r>
          </a:p>
          <a:p>
            <a:pPr marL="40640" indent="0">
              <a:buNone/>
              <a:defRPr sz="2400"/>
            </a:pPr>
            <a:r>
              <a:rPr dirty="0"/>
              <a:t>Tout cela fait un peu pédant (encore une fois) : l’exemple suivant va faire disparaître cette impression… </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xit" fill="hold" grpId="1" nodeType="clickEffect">
                                  <p:stCondLst>
                                    <p:cond delay="0"/>
                                  </p:stCondLst>
                                  <p:iterate>
                                    <p:tmAbs val="0"/>
                                  </p:iterate>
                                  <p:childTnLst>
                                    <p:animEffect transition="out" filter="fade">
                                      <p:cBhvr>
                                        <p:cTn id="6" dur="1500" fill="hold"/>
                                        <p:tgtEl>
                                          <p:spTgt spid="80"/>
                                        </p:tgtEl>
                                      </p:cBhvr>
                                    </p:animEffect>
                                    <p:set>
                                      <p:cBhvr>
                                        <p:cTn id="7" fill="hold">
                                          <p:stCondLst>
                                            <p:cond delay="1499"/>
                                          </p:stCondLst>
                                        </p:cTn>
                                        <p:tgtEl>
                                          <p:spTgt spid="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84" name="Voici un exemple (très “classe”)  de cette opposition structurale :"/>
          <p:cNvSpPr txBox="1">
            <a:spLocks noGrp="1"/>
          </p:cNvSpPr>
          <p:nvPr>
            <p:ph type="title"/>
          </p:nvPr>
        </p:nvSpPr>
        <p:spPr>
          <a:xfrm>
            <a:off x="838200" y="838200"/>
            <a:ext cx="7742238" cy="1371600"/>
          </a:xfrm>
          <a:prstGeom prst="rect">
            <a:avLst/>
          </a:prstGeom>
        </p:spPr>
        <p:txBody>
          <a:bodyPr/>
          <a:lstStyle/>
          <a:p>
            <a:r>
              <a:rPr sz="2800">
                <a:solidFill>
                  <a:schemeClr val="accent1">
                    <a:hueOff val="47394"/>
                    <a:satOff val="-25753"/>
                    <a:lumOff val="-7544"/>
                  </a:schemeClr>
                </a:solidFill>
                <a:uFill>
                  <a:solidFill>
                    <a:srgbClr val="000000"/>
                  </a:solidFill>
                </a:uFill>
                <a:latin typeface="+mn-lt"/>
                <a:ea typeface="+mn-ea"/>
                <a:cs typeface="+mn-cs"/>
                <a:sym typeface="Arial"/>
              </a:rPr>
              <a:t>Voici un exemple (très “classe”) </a:t>
            </a:r>
            <a:r>
              <a:rPr sz="2800" b="0">
                <a:solidFill>
                  <a:schemeClr val="accent1">
                    <a:hueOff val="47394"/>
                    <a:satOff val="-25753"/>
                    <a:lumOff val="-7544"/>
                  </a:schemeClr>
                </a:solidFill>
                <a:uFill>
                  <a:solidFill>
                    <a:srgbClr val="000000"/>
                  </a:solidFill>
                </a:uFill>
                <a:latin typeface="+mn-lt"/>
                <a:ea typeface="+mn-ea"/>
                <a:cs typeface="+mn-cs"/>
                <a:sym typeface="Arial"/>
              </a:rPr>
              <a:t/>
            </a:r>
            <a:br>
              <a:rPr sz="2800" b="0">
                <a:solidFill>
                  <a:schemeClr val="accent1">
                    <a:hueOff val="47394"/>
                    <a:satOff val="-25753"/>
                    <a:lumOff val="-7544"/>
                  </a:schemeClr>
                </a:solidFill>
                <a:uFill>
                  <a:solidFill>
                    <a:srgbClr val="000000"/>
                  </a:solidFill>
                </a:uFill>
                <a:latin typeface="+mn-lt"/>
                <a:ea typeface="+mn-ea"/>
                <a:cs typeface="+mn-cs"/>
                <a:sym typeface="Arial"/>
              </a:rPr>
            </a:br>
            <a:r>
              <a:rPr sz="2800" b="0">
                <a:solidFill>
                  <a:schemeClr val="accent1">
                    <a:hueOff val="47394"/>
                    <a:satOff val="-25753"/>
                    <a:lumOff val="-7544"/>
                  </a:schemeClr>
                </a:solidFill>
                <a:uFill>
                  <a:solidFill>
                    <a:srgbClr val="000000"/>
                  </a:solidFill>
                </a:uFill>
                <a:latin typeface="+mn-lt"/>
                <a:ea typeface="+mn-ea"/>
                <a:cs typeface="+mn-cs"/>
                <a:sym typeface="Arial"/>
              </a:rPr>
              <a:t>de cette opposition structurale : </a:t>
            </a:r>
            <a:r>
              <a:rPr b="0">
                <a:solidFill>
                  <a:srgbClr val="000000"/>
                </a:solidFill>
                <a:uFill>
                  <a:solidFill>
                    <a:srgbClr val="000000"/>
                  </a:solidFill>
                </a:uFill>
                <a:latin typeface="+mn-lt"/>
                <a:ea typeface="+mn-ea"/>
                <a:cs typeface="+mn-cs"/>
                <a:sym typeface="Arial"/>
              </a:rPr>
              <a:t/>
            </a:r>
            <a:br>
              <a:rPr b="0">
                <a:solidFill>
                  <a:srgbClr val="000000"/>
                </a:solidFill>
                <a:uFill>
                  <a:solidFill>
                    <a:srgbClr val="000000"/>
                  </a:solidFill>
                </a:uFill>
                <a:latin typeface="+mn-lt"/>
                <a:ea typeface="+mn-ea"/>
                <a:cs typeface="+mn-cs"/>
                <a:sym typeface="Arial"/>
              </a:rPr>
            </a:br>
            <a:endParaRPr b="0">
              <a:solidFill>
                <a:srgbClr val="000000"/>
              </a:solidFill>
              <a:uFill>
                <a:solidFill>
                  <a:srgbClr val="000000"/>
                </a:solidFill>
              </a:uFill>
              <a:latin typeface="+mn-lt"/>
              <a:ea typeface="+mn-ea"/>
              <a:cs typeface="+mn-cs"/>
              <a:sym typeface="Arial"/>
            </a:endParaRPr>
          </a:p>
        </p:txBody>
      </p:sp>
      <p:sp>
        <p:nvSpPr>
          <p:cNvPr id="85" name="Un homme s’attable dans un restaurant et le serveur lui propose le menu du jour :…"/>
          <p:cNvSpPr txBox="1">
            <a:spLocks noGrp="1"/>
          </p:cNvSpPr>
          <p:nvPr>
            <p:ph type="body" idx="1"/>
          </p:nvPr>
        </p:nvSpPr>
        <p:spPr>
          <a:xfrm>
            <a:off x="1143000" y="2133600"/>
            <a:ext cx="7772400" cy="4114800"/>
          </a:xfrm>
          <a:prstGeom prst="rect">
            <a:avLst/>
          </a:prstGeom>
        </p:spPr>
        <p:txBody>
          <a:bodyPr/>
          <a:lstStyle/>
          <a:p>
            <a:pPr>
              <a:lnSpc>
                <a:spcPct val="90000"/>
              </a:lnSpc>
              <a:buSzTx/>
              <a:buFont typeface="Wingdings"/>
              <a:buNone/>
            </a:pPr>
            <a:r>
              <a:rPr sz="2000" dirty="0">
                <a:latin typeface="ＭＳ ゴシック"/>
                <a:ea typeface="ＭＳ ゴシック"/>
                <a:cs typeface="ＭＳ ゴシック"/>
                <a:sym typeface="ＭＳ ゴシック"/>
              </a:rPr>
              <a:t/>
            </a:r>
            <a:br>
              <a:rPr sz="2000" dirty="0">
                <a:latin typeface="ＭＳ ゴシック"/>
                <a:ea typeface="ＭＳ ゴシック"/>
                <a:cs typeface="ＭＳ ゴシック"/>
                <a:sym typeface="ＭＳ ゴシック"/>
              </a:rPr>
            </a:br>
            <a:r>
              <a:rPr sz="2000" dirty="0"/>
              <a:t>Un homme s’attable dans un restaurant et le serveur lui propose le menu du jour : </a:t>
            </a:r>
          </a:p>
          <a:p>
            <a:pPr>
              <a:lnSpc>
                <a:spcPct val="90000"/>
              </a:lnSpc>
              <a:buSzTx/>
              <a:buFont typeface="Wingdings"/>
              <a:buNone/>
            </a:pPr>
            <a:r>
              <a:rPr sz="2000" dirty="0"/>
              <a:t>	– De la </a:t>
            </a:r>
            <a:r>
              <a:rPr sz="2000" b="1" i="1" dirty="0"/>
              <a:t>langue de bœuf</a:t>
            </a:r>
            <a:r>
              <a:rPr sz="2000" dirty="0"/>
              <a:t>. </a:t>
            </a:r>
          </a:p>
          <a:p>
            <a:pPr>
              <a:lnSpc>
                <a:spcPct val="90000"/>
              </a:lnSpc>
              <a:buSzTx/>
              <a:buFont typeface="Wingdings"/>
              <a:buNone/>
            </a:pPr>
            <a:r>
              <a:rPr sz="2000" dirty="0"/>
              <a:t>	– Merci, répond le client, mais je n’aime pas ce qui sort de la </a:t>
            </a:r>
            <a:r>
              <a:rPr sz="2000" b="1" i="1" dirty="0"/>
              <a:t>bouche</a:t>
            </a:r>
            <a:r>
              <a:rPr sz="2000" dirty="0"/>
              <a:t> des animaux. Donnez-moi </a:t>
            </a:r>
            <a:r>
              <a:rPr sz="2000" b="1" i="1" dirty="0"/>
              <a:t>deux œufs</a:t>
            </a:r>
            <a:r>
              <a:rPr sz="2000" dirty="0"/>
              <a:t>…</a:t>
            </a:r>
            <a:r>
              <a:rPr sz="2000" dirty="0">
                <a:latin typeface="ＭＳ ゴシック"/>
                <a:ea typeface="ＭＳ ゴシック"/>
                <a:cs typeface="ＭＳ ゴシック"/>
                <a:sym typeface="ＭＳ ゴシック"/>
              </a:rPr>
              <a:t/>
            </a:r>
            <a:br>
              <a:rPr sz="2000" dirty="0">
                <a:latin typeface="ＭＳ ゴシック"/>
                <a:ea typeface="ＭＳ ゴシック"/>
                <a:cs typeface="ＭＳ ゴシック"/>
                <a:sym typeface="ＭＳ ゴシック"/>
              </a:rPr>
            </a:br>
            <a:endParaRPr sz="2000" dirty="0">
              <a:latin typeface="ＭＳ ゴシック"/>
              <a:ea typeface="ＭＳ ゴシック"/>
              <a:cs typeface="ＭＳ ゴシック"/>
              <a:sym typeface="ＭＳ ゴシック"/>
            </a:endParaRPr>
          </a:p>
          <a:p>
            <a:pPr marL="40640" indent="0">
              <a:lnSpc>
                <a:spcPct val="90000"/>
              </a:lnSpc>
              <a:buNone/>
            </a:pPr>
            <a:r>
              <a:rPr sz="1800" dirty="0"/>
              <a:t>Il y a chute parce que l’opposition est maximale – comme vous l’avez aussi remarqué – entre le point de départ et le point… de chute.</a:t>
            </a:r>
          </a:p>
          <a:p>
            <a:pPr marL="40640" indent="0">
              <a:lnSpc>
                <a:spcPct val="90000"/>
              </a:lnSpc>
              <a:buNone/>
            </a:pPr>
            <a:r>
              <a:rPr sz="1800" dirty="0"/>
              <a:t>Autre exemple gastronomique où la chute est </a:t>
            </a:r>
            <a:r>
              <a:rPr sz="1800" i="1" dirty="0"/>
              <a:t>moins brutale </a:t>
            </a:r>
            <a:r>
              <a:rPr sz="1800" dirty="0"/>
              <a:t>et</a:t>
            </a:r>
            <a:r>
              <a:rPr sz="1800" i="1" dirty="0"/>
              <a:t> </a:t>
            </a:r>
            <a:r>
              <a:rPr sz="1800" dirty="0"/>
              <a:t>où le glissement procède d’une </a:t>
            </a:r>
            <a:r>
              <a:rPr sz="1800" b="1" i="1" dirty="0"/>
              <a:t>plurivocité d’un verbe</a:t>
            </a:r>
            <a:r>
              <a:rPr sz="1800" dirty="0"/>
              <a:t> qui opère un </a:t>
            </a:r>
            <a:r>
              <a:rPr sz="1800" b="1" i="1" dirty="0"/>
              <a:t>retournement de situation</a:t>
            </a:r>
            <a:r>
              <a:rPr sz="1800" b="1" dirty="0"/>
              <a:t> :</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xmlns:m="http://schemas.openxmlformats.org/officeDocument/2006/math" xmlns:a14="http://schemas.microsoft.com/office/drawing/2010/main">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88" name="Un autre exemple de glissement  sur la polysémie :"/>
          <p:cNvSpPr txBox="1">
            <a:spLocks noGrp="1"/>
          </p:cNvSpPr>
          <p:nvPr>
            <p:ph type="title"/>
          </p:nvPr>
        </p:nvSpPr>
        <p:spPr>
          <a:xfrm>
            <a:off x="1066800" y="762000"/>
            <a:ext cx="7742238" cy="1371600"/>
          </a:xfrm>
          <a:prstGeom prst="rect">
            <a:avLst/>
          </a:prstGeom>
        </p:spPr>
        <p:txBody>
          <a:bodyPr/>
          <a:lstStyle/>
          <a:p>
            <a:r>
              <a:rPr sz="2800">
                <a:solidFill>
                  <a:schemeClr val="accent1">
                    <a:hueOff val="47394"/>
                    <a:satOff val="-25753"/>
                    <a:lumOff val="-7544"/>
                  </a:schemeClr>
                </a:solidFill>
                <a:uFill>
                  <a:solidFill>
                    <a:srgbClr val="000000"/>
                  </a:solidFill>
                </a:uFill>
                <a:latin typeface="+mn-lt"/>
                <a:ea typeface="+mn-ea"/>
                <a:cs typeface="+mn-cs"/>
                <a:sym typeface="Arial"/>
              </a:rPr>
              <a:t>Un autre exemple de glissement </a:t>
            </a:r>
            <a:br>
              <a:rPr sz="2800">
                <a:solidFill>
                  <a:schemeClr val="accent1">
                    <a:hueOff val="47394"/>
                    <a:satOff val="-25753"/>
                    <a:lumOff val="-7544"/>
                  </a:schemeClr>
                </a:solidFill>
                <a:uFill>
                  <a:solidFill>
                    <a:srgbClr val="000000"/>
                  </a:solidFill>
                </a:uFill>
                <a:latin typeface="+mn-lt"/>
                <a:ea typeface="+mn-ea"/>
                <a:cs typeface="+mn-cs"/>
                <a:sym typeface="Arial"/>
              </a:rPr>
            </a:br>
            <a:r>
              <a:rPr sz="2800">
                <a:solidFill>
                  <a:schemeClr val="accent1">
                    <a:hueOff val="47394"/>
                    <a:satOff val="-25753"/>
                    <a:lumOff val="-7544"/>
                  </a:schemeClr>
                </a:solidFill>
                <a:uFill>
                  <a:solidFill>
                    <a:srgbClr val="000000"/>
                  </a:solidFill>
                </a:uFill>
                <a:latin typeface="+mn-lt"/>
                <a:ea typeface="+mn-ea"/>
                <a:cs typeface="+mn-cs"/>
                <a:sym typeface="Arial"/>
              </a:rPr>
              <a:t>sur la polysémie : </a:t>
            </a:r>
            <a:r>
              <a:rPr b="0">
                <a:solidFill>
                  <a:srgbClr val="000000"/>
                </a:solidFill>
                <a:uFill>
                  <a:solidFill>
                    <a:srgbClr val="000000"/>
                  </a:solidFill>
                </a:uFill>
                <a:latin typeface="+mn-lt"/>
                <a:ea typeface="+mn-ea"/>
                <a:cs typeface="+mn-cs"/>
                <a:sym typeface="Arial"/>
              </a:rPr>
              <a:t/>
            </a:r>
            <a:br>
              <a:rPr b="0">
                <a:solidFill>
                  <a:srgbClr val="000000"/>
                </a:solidFill>
                <a:uFill>
                  <a:solidFill>
                    <a:srgbClr val="000000"/>
                  </a:solidFill>
                </a:uFill>
                <a:latin typeface="+mn-lt"/>
                <a:ea typeface="+mn-ea"/>
                <a:cs typeface="+mn-cs"/>
                <a:sym typeface="Arial"/>
              </a:rPr>
            </a:br>
            <a:endParaRPr b="0">
              <a:solidFill>
                <a:srgbClr val="000000"/>
              </a:solidFill>
              <a:uFill>
                <a:solidFill>
                  <a:srgbClr val="000000"/>
                </a:solidFill>
              </a:uFill>
              <a:latin typeface="+mn-lt"/>
              <a:ea typeface="+mn-ea"/>
              <a:cs typeface="+mn-cs"/>
              <a:sym typeface="Arial"/>
            </a:endParaRPr>
          </a:p>
        </p:txBody>
      </p:sp>
      <p:sp>
        <p:nvSpPr>
          <p:cNvPr id="89" name="La scène se passait dans le Sud des Etats-Unis.  Un Noir entre dans un restaurant, interdit aux Noirs :…"/>
          <p:cNvSpPr txBox="1">
            <a:spLocks noGrp="1"/>
          </p:cNvSpPr>
          <p:nvPr>
            <p:ph type="body" idx="1"/>
          </p:nvPr>
        </p:nvSpPr>
        <p:spPr>
          <a:xfrm>
            <a:off x="762000" y="1905000"/>
            <a:ext cx="7772400" cy="4114800"/>
          </a:xfrm>
          <a:prstGeom prst="rect">
            <a:avLst/>
          </a:prstGeom>
        </p:spPr>
        <p:txBody>
          <a:bodyPr/>
          <a:lstStyle/>
          <a:p>
            <a:pPr>
              <a:lnSpc>
                <a:spcPct val="90000"/>
              </a:lnSpc>
              <a:buSzTx/>
              <a:buFont typeface="Wingdings"/>
              <a:buNone/>
            </a:pPr>
            <a:r>
              <a:rPr sz="2400" dirty="0"/>
              <a:t>	</a:t>
            </a:r>
            <a:r>
              <a:rPr sz="2400" dirty="0">
                <a:latin typeface="ＭＳ ゴシック"/>
                <a:ea typeface="ＭＳ ゴシック"/>
                <a:cs typeface="ＭＳ ゴシック"/>
                <a:sym typeface="ＭＳ ゴシック"/>
              </a:rPr>
              <a:t/>
            </a:r>
            <a:br>
              <a:rPr sz="2400" dirty="0">
                <a:latin typeface="ＭＳ ゴシック"/>
                <a:ea typeface="ＭＳ ゴシック"/>
                <a:cs typeface="ＭＳ ゴシック"/>
                <a:sym typeface="ＭＳ ゴシック"/>
              </a:rPr>
            </a:br>
            <a:r>
              <a:rPr sz="2400" dirty="0"/>
              <a:t>La scène se passait dans le Sud des Etats-Unis. </a:t>
            </a:r>
            <a:r>
              <a:rPr sz="2400" dirty="0">
                <a:latin typeface="ＭＳ ゴシック"/>
                <a:ea typeface="ＭＳ ゴシック"/>
                <a:cs typeface="ＭＳ ゴシック"/>
                <a:sym typeface="ＭＳ ゴシック"/>
              </a:rPr>
              <a:t/>
            </a:r>
            <a:br>
              <a:rPr sz="2400" dirty="0">
                <a:latin typeface="ＭＳ ゴシック"/>
                <a:ea typeface="ＭＳ ゴシック"/>
                <a:cs typeface="ＭＳ ゴシック"/>
                <a:sym typeface="ＭＳ ゴシック"/>
              </a:rPr>
            </a:br>
            <a:r>
              <a:rPr sz="2400" dirty="0"/>
              <a:t>Un Noir entre dans un restaurant, interdit aux Noirs :</a:t>
            </a:r>
          </a:p>
          <a:p>
            <a:pPr>
              <a:lnSpc>
                <a:spcPct val="90000"/>
              </a:lnSpc>
              <a:buSzTx/>
              <a:buFont typeface="Wingdings"/>
              <a:buNone/>
            </a:pPr>
            <a:r>
              <a:rPr sz="2400" dirty="0"/>
              <a:t> 	– Excusez-moi lui dit le serveur, vous n’avez pas lu l’écriteau ? </a:t>
            </a:r>
            <a:r>
              <a:rPr sz="2400" i="1" dirty="0"/>
              <a:t>Ici nous ne servons pas de Noirs</a:t>
            </a:r>
            <a:r>
              <a:rPr sz="2400" dirty="0"/>
              <a:t>. </a:t>
            </a:r>
            <a:r>
              <a:rPr sz="2400" dirty="0">
                <a:latin typeface="ＭＳ ゴシック"/>
                <a:ea typeface="ＭＳ ゴシック"/>
                <a:cs typeface="ＭＳ ゴシック"/>
                <a:sym typeface="ＭＳ ゴシック"/>
              </a:rPr>
              <a:t/>
            </a:r>
            <a:br>
              <a:rPr sz="2400" dirty="0">
                <a:latin typeface="ＭＳ ゴシック"/>
                <a:ea typeface="ＭＳ ゴシック"/>
                <a:cs typeface="ＭＳ ゴシック"/>
                <a:sym typeface="ＭＳ ゴシック"/>
              </a:rPr>
            </a:br>
            <a:r>
              <a:rPr sz="2400" dirty="0"/>
              <a:t>– Cela tombe bien rétorque l’homme : je ne suis pas cannibale… »</a:t>
            </a:r>
            <a:r>
              <a:rPr sz="2400" dirty="0">
                <a:latin typeface="ＭＳ ゴシック"/>
                <a:ea typeface="ＭＳ ゴシック"/>
                <a:cs typeface="ＭＳ ゴシック"/>
                <a:sym typeface="ＭＳ ゴシック"/>
              </a:rPr>
              <a:t/>
            </a:r>
            <a:br>
              <a:rPr sz="2400" dirty="0">
                <a:latin typeface="ＭＳ ゴシック"/>
                <a:ea typeface="ＭＳ ゴシック"/>
                <a:cs typeface="ＭＳ ゴシック"/>
                <a:sym typeface="ＭＳ ゴシック"/>
              </a:rPr>
            </a:br>
            <a:endParaRPr sz="2400" dirty="0">
              <a:latin typeface="ＭＳ ゴシック"/>
              <a:ea typeface="ＭＳ ゴシック"/>
              <a:cs typeface="ＭＳ ゴシック"/>
              <a:sym typeface="ＭＳ ゴシック"/>
            </a:endParaRPr>
          </a:p>
          <a:p>
            <a:pPr marL="40640" indent="0">
              <a:lnSpc>
                <a:spcPct val="90000"/>
              </a:lnSpc>
              <a:buNone/>
            </a:pPr>
            <a:r>
              <a:rPr sz="1800" dirty="0"/>
              <a:t>La peau de banane est ici constituée par le </a:t>
            </a:r>
            <a:r>
              <a:rPr sz="1800" b="1" i="1" dirty="0"/>
              <a:t>double sens </a:t>
            </a:r>
            <a:r>
              <a:rPr sz="1800" b="1" dirty="0"/>
              <a:t>du verbe « servir » </a:t>
            </a:r>
            <a:r>
              <a:rPr sz="1800" dirty="0"/>
              <a:t>: « servir des clients » et « servir de la nourriture »…</a:t>
            </a:r>
          </a:p>
        </p:txBody>
      </p:sp>
    </p:spTree>
  </p:cSld>
  <p:clrMapOvr>
    <a:masterClrMapping/>
  </p:clrMapOvr>
  <mc:AlternateContent xmlns:mc="http://schemas.openxmlformats.org/markup-compatibility/2006" xmlns:p14="http://schemas.microsoft.com/office/powerpoint/2010/main">
    <mc:Choice Requires="p14">
      <p:transition spd="med">
        <p:pull/>
      </p:transition>
    </mc:Choice>
    <mc:Fallback xmlns="" xmlns:m="http://schemas.openxmlformats.org/officeDocument/2006/math" xmlns:a14="http://schemas.microsoft.com/office/drawing/2010/main">
      <p:transition spd="fast">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92" name="L’opposition structurale (1) :"/>
          <p:cNvSpPr txBox="1">
            <a:spLocks noGrp="1"/>
          </p:cNvSpPr>
          <p:nvPr>
            <p:ph type="title"/>
          </p:nvPr>
        </p:nvSpPr>
        <p:spPr>
          <a:xfrm>
            <a:off x="545222" y="43068"/>
            <a:ext cx="7742238" cy="1013291"/>
          </a:xfrm>
          <a:prstGeom prst="rect">
            <a:avLst/>
          </a:prstGeom>
        </p:spPr>
        <p:txBody>
          <a:bodyPr/>
          <a:lstStyle/>
          <a:p>
            <a:r>
              <a:rPr sz="2800">
                <a:solidFill>
                  <a:srgbClr val="000000"/>
                </a:solidFill>
                <a:uFill>
                  <a:solidFill>
                    <a:srgbClr val="000000"/>
                  </a:solidFill>
                </a:uFill>
                <a:latin typeface="+mn-lt"/>
                <a:ea typeface="+mn-ea"/>
                <a:cs typeface="+mn-cs"/>
                <a:sym typeface="Arial"/>
              </a:rPr>
              <a:t>L’opposition structurale (1) :</a:t>
            </a:r>
            <a:br>
              <a:rPr sz="2800">
                <a:solidFill>
                  <a:srgbClr val="000000"/>
                </a:solidFill>
                <a:uFill>
                  <a:solidFill>
                    <a:srgbClr val="000000"/>
                  </a:solidFill>
                </a:uFill>
                <a:latin typeface="+mn-lt"/>
                <a:ea typeface="+mn-ea"/>
                <a:cs typeface="+mn-cs"/>
                <a:sym typeface="Arial"/>
              </a:rPr>
            </a:br>
            <a:endParaRPr sz="2800">
              <a:solidFill>
                <a:srgbClr val="000000"/>
              </a:solidFill>
              <a:uFill>
                <a:solidFill>
                  <a:srgbClr val="000000"/>
                </a:solidFill>
              </a:uFill>
              <a:latin typeface="+mn-lt"/>
              <a:ea typeface="+mn-ea"/>
              <a:cs typeface="+mn-cs"/>
              <a:sym typeface="Arial"/>
            </a:endParaRPr>
          </a:p>
        </p:txBody>
      </p:sp>
      <p:pic>
        <p:nvPicPr>
          <p:cNvPr id="93" name="Reiser_op_struct.jpg" descr="Reiser_op_struct.jpg"/>
          <p:cNvPicPr>
            <a:picLocks noChangeAspect="1"/>
          </p:cNvPicPr>
          <p:nvPr/>
        </p:nvPicPr>
        <p:blipFill>
          <a:blip r:embed="rId3">
            <a:extLst/>
          </a:blip>
          <a:stretch>
            <a:fillRect/>
          </a:stretch>
        </p:blipFill>
        <p:spPr>
          <a:xfrm>
            <a:off x="1557142" y="656290"/>
            <a:ext cx="5521044" cy="61076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pull/>
      </p:transition>
    </mc:Choice>
    <mc:Fallback xmlns="" xmlns:m="http://schemas.openxmlformats.org/officeDocument/2006/math" xmlns:a14="http://schemas.microsoft.com/office/drawing/2010/main">
      <p:transition spd="fast">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96" name="L’opposition structurale (2) :"/>
          <p:cNvSpPr txBox="1">
            <a:spLocks noGrp="1"/>
          </p:cNvSpPr>
          <p:nvPr>
            <p:ph type="title"/>
          </p:nvPr>
        </p:nvSpPr>
        <p:spPr>
          <a:xfrm>
            <a:off x="587512" y="367292"/>
            <a:ext cx="7742238" cy="1013291"/>
          </a:xfrm>
          <a:prstGeom prst="rect">
            <a:avLst/>
          </a:prstGeom>
        </p:spPr>
        <p:txBody>
          <a:bodyPr/>
          <a:lstStyle/>
          <a:p>
            <a:r>
              <a:rPr sz="2800">
                <a:solidFill>
                  <a:srgbClr val="000000"/>
                </a:solidFill>
                <a:uFill>
                  <a:solidFill>
                    <a:srgbClr val="000000"/>
                  </a:solidFill>
                </a:uFill>
                <a:latin typeface="+mn-lt"/>
                <a:ea typeface="+mn-ea"/>
                <a:cs typeface="+mn-cs"/>
                <a:sym typeface="Arial"/>
              </a:rPr>
              <a:t>L’opposition structurale (2) :</a:t>
            </a:r>
            <a:br>
              <a:rPr sz="2800">
                <a:solidFill>
                  <a:srgbClr val="000000"/>
                </a:solidFill>
                <a:uFill>
                  <a:solidFill>
                    <a:srgbClr val="000000"/>
                  </a:solidFill>
                </a:uFill>
                <a:latin typeface="+mn-lt"/>
                <a:ea typeface="+mn-ea"/>
                <a:cs typeface="+mn-cs"/>
                <a:sym typeface="Arial"/>
              </a:rPr>
            </a:br>
            <a:endParaRPr sz="2800">
              <a:solidFill>
                <a:srgbClr val="000000"/>
              </a:solidFill>
              <a:uFill>
                <a:solidFill>
                  <a:srgbClr val="000000"/>
                </a:solidFill>
              </a:uFill>
              <a:latin typeface="+mn-lt"/>
              <a:ea typeface="+mn-ea"/>
              <a:cs typeface="+mn-cs"/>
              <a:sym typeface="Arial"/>
            </a:endParaRPr>
          </a:p>
        </p:txBody>
      </p:sp>
      <p:sp>
        <p:nvSpPr>
          <p:cNvPr id="97" name="– Zoïle, pourquoi souilles-tu l'eau de la piscine en y trempant ton derrière ?…"/>
          <p:cNvSpPr txBox="1"/>
          <p:nvPr/>
        </p:nvSpPr>
        <p:spPr>
          <a:xfrm>
            <a:off x="43778" y="5209028"/>
            <a:ext cx="9056444" cy="10072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100" b="1"/>
            </a:pPr>
            <a:endParaRPr/>
          </a:p>
          <a:p>
            <a:pPr>
              <a:defRPr sz="2100"/>
            </a:pPr>
            <a:r>
              <a:t>– Zoïle, pourquoi souilles-tu l'eau de la piscine en y trempant ton derrière ?</a:t>
            </a:r>
          </a:p>
          <a:p>
            <a:pPr>
              <a:defRPr sz="2100"/>
            </a:pPr>
            <a:r>
              <a:t>Tu veux la rendre encore plus sale, Zoïle ? Plonges-y ta tête !</a:t>
            </a:r>
          </a:p>
        </p:txBody>
      </p:sp>
      <p:sp>
        <p:nvSpPr>
          <p:cNvPr id="98" name="Rectangle"/>
          <p:cNvSpPr/>
          <p:nvPr/>
        </p:nvSpPr>
        <p:spPr>
          <a:xfrm>
            <a:off x="362384" y="4050051"/>
            <a:ext cx="8419232" cy="1270001"/>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p:spPr>
        <p:txBody>
          <a:bodyPr lIns="50800" tIns="50800" rIns="50800" bIns="50800" anchor="ctr"/>
          <a:lstStyle/>
          <a:p>
            <a:endParaRPr/>
          </a:p>
        </p:txBody>
      </p:sp>
      <p:sp>
        <p:nvSpPr>
          <p:cNvPr id="99" name="Zoile, quid solium subluto podice perdis ?…"/>
          <p:cNvSpPr txBox="1"/>
          <p:nvPr/>
        </p:nvSpPr>
        <p:spPr>
          <a:xfrm>
            <a:off x="508094" y="4333814"/>
            <a:ext cx="8127812" cy="7024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100" b="1" i="1"/>
            </a:pPr>
            <a:r>
              <a:t>Zoile, quid solium subluto podice perdis ?</a:t>
            </a:r>
          </a:p>
          <a:p>
            <a:pPr>
              <a:defRPr sz="2100"/>
            </a:pPr>
            <a:r>
              <a:rPr b="1" i="1"/>
              <a:t>Spurcius ut fiat, Zoile, merge caput !</a:t>
            </a:r>
            <a:r>
              <a:rPr i="1"/>
              <a:t> </a:t>
            </a:r>
            <a:r>
              <a:t>Martial, </a:t>
            </a:r>
            <a:r>
              <a:rPr i="1"/>
              <a:t>Épigrammes</a:t>
            </a:r>
            <a:r>
              <a:t> (II, 42)</a:t>
            </a:r>
          </a:p>
        </p:txBody>
      </p:sp>
      <p:sp>
        <p:nvSpPr>
          <p:cNvPr id="100" name="la version potache de cette opposition structurale est du type :…"/>
          <p:cNvSpPr txBox="1"/>
          <p:nvPr/>
        </p:nvSpPr>
        <p:spPr>
          <a:xfrm>
            <a:off x="758516" y="1439967"/>
            <a:ext cx="7626968" cy="22264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100"/>
            </a:pPr>
            <a:r>
              <a:t>la version potache de cette opposition structurale est du type : </a:t>
            </a:r>
          </a:p>
          <a:p>
            <a:pPr>
              <a:defRPr sz="2100"/>
            </a:pPr>
            <a:r>
              <a:t>– </a:t>
            </a:r>
            <a:r>
              <a:rPr b="1"/>
              <a:t>Ferme ta g… ! ça fait courant d'air avec les ch… </a:t>
            </a:r>
            <a:br>
              <a:rPr b="1"/>
            </a:br>
            <a:r>
              <a:t>ou :</a:t>
            </a:r>
            <a:r>
              <a:rPr b="1"/>
              <a:t/>
            </a:r>
            <a:br>
              <a:rPr b="1"/>
            </a:br>
            <a:r>
              <a:rPr b="1"/>
              <a:t>– Parle à mon c…, ma tête est malade… </a:t>
            </a:r>
          </a:p>
          <a:p>
            <a:pPr>
              <a:defRPr sz="2100"/>
            </a:pPr>
            <a:r>
              <a:rPr b="1"/>
              <a:t/>
            </a:r>
            <a:br>
              <a:rPr b="1"/>
            </a:br>
            <a:r>
              <a:t>Mais elle est, évidemment, </a:t>
            </a:r>
            <a:r>
              <a:rPr i="1"/>
              <a:t>universelle</a:t>
            </a:r>
            <a:r>
              <a:t>…</a:t>
            </a:r>
            <a:br/>
            <a:r>
              <a:t>                  ex. dû au poète latin  </a:t>
            </a:r>
            <a:r>
              <a:rPr b="1"/>
              <a:t>Martial</a:t>
            </a:r>
            <a:r>
              <a:t> (40-104) :</a:t>
            </a:r>
          </a:p>
        </p:txBody>
      </p:sp>
    </p:spTree>
  </p:cSld>
  <p:clrMapOvr>
    <a:masterClrMapping/>
  </p:clrMapOvr>
  <mc:AlternateContent xmlns:mc="http://schemas.openxmlformats.org/markup-compatibility/2006" xmlns:p14="http://schemas.microsoft.com/office/powerpoint/2010/main">
    <mc:Choice Requires="p14">
      <p:transition spd="slow">
        <p:pull/>
      </p:transition>
    </mc:Choice>
    <mc:Fallback xmlns="" xmlns:m="http://schemas.openxmlformats.org/officeDocument/2006/math" xmlns:a14="http://schemas.microsoft.com/office/drawing/2010/main">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103" name="L’opposition structurale (3) :"/>
          <p:cNvSpPr txBox="1">
            <a:spLocks noGrp="1"/>
          </p:cNvSpPr>
          <p:nvPr>
            <p:ph type="title"/>
          </p:nvPr>
        </p:nvSpPr>
        <p:spPr>
          <a:xfrm>
            <a:off x="545222" y="353195"/>
            <a:ext cx="7742238" cy="1013292"/>
          </a:xfrm>
          <a:prstGeom prst="rect">
            <a:avLst/>
          </a:prstGeom>
        </p:spPr>
        <p:txBody>
          <a:bodyPr/>
          <a:lstStyle/>
          <a:p>
            <a:r>
              <a:rPr sz="2800">
                <a:solidFill>
                  <a:srgbClr val="000000"/>
                </a:solidFill>
                <a:uFill>
                  <a:solidFill>
                    <a:srgbClr val="000000"/>
                  </a:solidFill>
                </a:uFill>
                <a:latin typeface="+mn-lt"/>
                <a:ea typeface="+mn-ea"/>
                <a:cs typeface="+mn-cs"/>
                <a:sym typeface="Arial"/>
              </a:rPr>
              <a:t>L’opposition structurale (3) :</a:t>
            </a:r>
            <a:br>
              <a:rPr sz="2800">
                <a:solidFill>
                  <a:srgbClr val="000000"/>
                </a:solidFill>
                <a:uFill>
                  <a:solidFill>
                    <a:srgbClr val="000000"/>
                  </a:solidFill>
                </a:uFill>
                <a:latin typeface="+mn-lt"/>
                <a:ea typeface="+mn-ea"/>
                <a:cs typeface="+mn-cs"/>
                <a:sym typeface="Arial"/>
              </a:rPr>
            </a:br>
            <a:endParaRPr sz="2800">
              <a:solidFill>
                <a:srgbClr val="000000"/>
              </a:solidFill>
              <a:uFill>
                <a:solidFill>
                  <a:srgbClr val="000000"/>
                </a:solidFill>
              </a:uFill>
              <a:latin typeface="+mn-lt"/>
              <a:ea typeface="+mn-ea"/>
              <a:cs typeface="+mn-cs"/>
              <a:sym typeface="Arial"/>
            </a:endParaRPr>
          </a:p>
        </p:txBody>
      </p:sp>
      <p:pic>
        <p:nvPicPr>
          <p:cNvPr id="104" name="gelos.jpg" descr="gelos.jpg"/>
          <p:cNvPicPr>
            <a:picLocks noChangeAspect="1"/>
          </p:cNvPicPr>
          <p:nvPr/>
        </p:nvPicPr>
        <p:blipFill>
          <a:blip r:embed="rId3">
            <a:extLst/>
          </a:blip>
          <a:stretch>
            <a:fillRect/>
          </a:stretch>
        </p:blipFill>
        <p:spPr>
          <a:xfrm>
            <a:off x="1328342" y="2579683"/>
            <a:ext cx="6487316" cy="1869629"/>
          </a:xfrm>
          <a:prstGeom prst="rect">
            <a:avLst/>
          </a:prstGeom>
        </p:spPr>
      </p:pic>
      <p:sp>
        <p:nvSpPr>
          <p:cNvPr id="105" name="Tiré d’un recueil de blagues grecques…"/>
          <p:cNvSpPr txBox="1"/>
          <p:nvPr/>
        </p:nvSpPr>
        <p:spPr>
          <a:xfrm>
            <a:off x="1094566" y="1039950"/>
            <a:ext cx="6643550" cy="8028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Tiré d’un recueil de blagues grecques </a:t>
            </a:r>
          </a:p>
          <a:p>
            <a:r>
              <a:t>daté du IIIe siècle de notre ère : le </a:t>
            </a:r>
            <a:r>
              <a:rPr b="1"/>
              <a:t>Philogelos</a:t>
            </a:r>
            <a:r>
              <a:t> : </a:t>
            </a:r>
          </a:p>
        </p:txBody>
      </p:sp>
      <p:sp>
        <p:nvSpPr>
          <p:cNvPr id="106" name="C’est un type qui a mauvaise haleine et qui voit le médecin : « Docteur, regardez ! J’ai la luette qui est descendue. » Et il ouvre la bouche. Le médecin regarde et… détourne la tête : « Ce n’est pas ta luette qui est descendue, c’est ton anus qui est remonté… »"/>
          <p:cNvSpPr txBox="1"/>
          <p:nvPr/>
        </p:nvSpPr>
        <p:spPr>
          <a:xfrm>
            <a:off x="77832" y="4551404"/>
            <a:ext cx="8988336" cy="186963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C’est un type qui a mauvaise haleine et qui voit le médecin : « Docteur, regardez ! J’ai la luette qui est descendue. »</a:t>
            </a:r>
            <a:br/>
            <a:r>
              <a:t>Et il ouvre la bouche. Le médecin regarde et… détourne la tête :</a:t>
            </a:r>
            <a:br/>
            <a:r>
              <a:t>« Ce n’est pas ta luette qui est descendue, c’est ton anus qui est remonté… »</a:t>
            </a:r>
          </a:p>
        </p:txBody>
      </p:sp>
      <p:pic>
        <p:nvPicPr>
          <p:cNvPr id="107" name="images.jpg" descr="images.jpg"/>
          <p:cNvPicPr>
            <a:picLocks noChangeAspect="1"/>
          </p:cNvPicPr>
          <p:nvPr/>
        </p:nvPicPr>
        <p:blipFill>
          <a:blip r:embed="rId4">
            <a:extLst/>
          </a:blip>
          <a:stretch>
            <a:fillRect/>
          </a:stretch>
        </p:blipFill>
        <p:spPr>
          <a:xfrm>
            <a:off x="7991633" y="3059200"/>
            <a:ext cx="1018999" cy="910595"/>
          </a:xfrm>
          <a:prstGeom prst="rect">
            <a:avLst/>
          </a:prstGeom>
        </p:spPr>
      </p:pic>
      <p:pic>
        <p:nvPicPr>
          <p:cNvPr id="108" name="Capture d'écran 2016-06-10 13.35.28.png" descr="Capture d'écran 2016-06-10 13.35.28.png"/>
          <p:cNvPicPr>
            <a:picLocks noChangeAspect="1"/>
          </p:cNvPicPr>
          <p:nvPr/>
        </p:nvPicPr>
        <p:blipFill>
          <a:blip r:embed="rId5">
            <a:extLst/>
          </a:blip>
          <a:stretch>
            <a:fillRect/>
          </a:stretch>
        </p:blipFill>
        <p:spPr>
          <a:xfrm>
            <a:off x="169711" y="3059200"/>
            <a:ext cx="982656" cy="910595"/>
          </a:xfrm>
          <a:prstGeom prst="rect">
            <a:avLst/>
          </a:prstGeom>
        </p:spPr>
      </p:pic>
      <p:sp>
        <p:nvSpPr>
          <p:cNvPr id="109" name="(Les blagues sont classées par catégories ; curieusement, une catégorie assez fournie : celle de personnages affligés d’une mauvaise haleine… – le régime grec ?)"/>
          <p:cNvSpPr txBox="1"/>
          <p:nvPr/>
        </p:nvSpPr>
        <p:spPr>
          <a:xfrm>
            <a:off x="541208" y="1885816"/>
            <a:ext cx="8061584" cy="55215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600"/>
            </a:pPr>
            <a:r>
              <a:t>(Les blagues sont classées par catégories ; curieusement, une catégorie assez fournie :</a:t>
            </a:r>
            <a:br/>
            <a:r>
              <a:t>celle de personnages affligés d’une mauvaise haleine… – le régime grec ?)</a:t>
            </a:r>
          </a:p>
        </p:txBody>
      </p:sp>
    </p:spTree>
  </p:cSld>
  <p:clrMapOvr>
    <a:masterClrMapping/>
  </p:clrMapOvr>
  <mc:AlternateContent xmlns:mc="http://schemas.openxmlformats.org/markup-compatibility/2006" xmlns:p14="http://schemas.microsoft.com/office/powerpoint/2010/main">
    <mc:Choice Requires="p14">
      <p:transition spd="slow">
        <p:pull/>
      </p:transition>
    </mc:Choice>
    <mc:Fallback xmlns="" xmlns:m="http://schemas.openxmlformats.org/officeDocument/2006/math" xmlns:a14="http://schemas.microsoft.com/office/drawing/2010/main">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112" name="Ce que parler veut dire (1)"/>
          <p:cNvSpPr txBox="1">
            <a:spLocks noGrp="1"/>
          </p:cNvSpPr>
          <p:nvPr>
            <p:ph type="title"/>
          </p:nvPr>
        </p:nvSpPr>
        <p:spPr>
          <a:prstGeom prst="rect">
            <a:avLst/>
          </a:prstGeom>
        </p:spPr>
        <p:txBody>
          <a:bodyPr/>
          <a:lstStyle>
            <a:lvl1pPr>
              <a:defRPr sz="3200">
                <a:latin typeface="+mn-lt"/>
                <a:ea typeface="+mn-ea"/>
                <a:cs typeface="+mn-cs"/>
                <a:sym typeface="Arial"/>
              </a:defRPr>
            </a:lvl1pPr>
          </a:lstStyle>
          <a:p>
            <a:r>
              <a:t>Ce que parler veut dire (1)</a:t>
            </a:r>
          </a:p>
        </p:txBody>
      </p:sp>
      <p:sp>
        <p:nvSpPr>
          <p:cNvPr id="113" name="Ces chutes démontrent par l’absurde que la construction du sens, la construction de la ligne sémantique, vise normalement l’univocité.…"/>
          <p:cNvSpPr txBox="1">
            <a:spLocks noGrp="1"/>
          </p:cNvSpPr>
          <p:nvPr>
            <p:ph type="body" sz="half" idx="1"/>
          </p:nvPr>
        </p:nvSpPr>
        <p:spPr>
          <a:xfrm>
            <a:off x="685800" y="1981200"/>
            <a:ext cx="3810000" cy="4876800"/>
          </a:xfrm>
          <a:prstGeom prst="rect">
            <a:avLst/>
          </a:prstGeom>
        </p:spPr>
        <p:txBody>
          <a:bodyPr/>
          <a:lstStyle/>
          <a:p>
            <a:pPr>
              <a:lnSpc>
                <a:spcPct val="90000"/>
              </a:lnSpc>
              <a:buSzTx/>
              <a:buFont typeface="Wingdings"/>
              <a:buNone/>
              <a:defRPr sz="1400"/>
            </a:pPr>
            <a:endParaRPr dirty="0"/>
          </a:p>
          <a:p>
            <a:pPr marL="40640" indent="0">
              <a:buNone/>
            </a:pPr>
            <a:r>
              <a:rPr sz="1400" dirty="0"/>
              <a:t>Ces </a:t>
            </a:r>
            <a:r>
              <a:rPr sz="1400" i="1" dirty="0"/>
              <a:t>chutes</a:t>
            </a:r>
            <a:r>
              <a:rPr sz="1400" dirty="0"/>
              <a:t> démontrent par l’absurde que la construction du sens, la construction de la ligne sémantique, vise normalement l’</a:t>
            </a:r>
            <a:r>
              <a:rPr sz="1400" b="1" i="1" dirty="0"/>
              <a:t>univocité</a:t>
            </a:r>
            <a:r>
              <a:rPr sz="1400" dirty="0"/>
              <a:t>. </a:t>
            </a:r>
          </a:p>
          <a:p>
            <a:pPr>
              <a:defRPr sz="1400"/>
            </a:pPr>
            <a:endParaRPr sz="1400" dirty="0"/>
          </a:p>
          <a:p>
            <a:pPr marL="40640" indent="0">
              <a:buNone/>
              <a:defRPr sz="1400"/>
            </a:pPr>
            <a:r>
              <a:rPr dirty="0"/>
              <a:t>Le sens se construit dans la durée, linéairement. </a:t>
            </a:r>
          </a:p>
          <a:p>
            <a:pPr>
              <a:buSzTx/>
              <a:buFont typeface="Wingdings"/>
              <a:buNone/>
            </a:pPr>
            <a:r>
              <a:rPr sz="1400" dirty="0">
                <a:latin typeface="ＭＳ ゴシック"/>
                <a:ea typeface="ＭＳ ゴシック"/>
                <a:cs typeface="ＭＳ ゴシック"/>
                <a:sym typeface="ＭＳ ゴシック"/>
              </a:rPr>
              <a:t/>
            </a:r>
            <a:br>
              <a:rPr sz="1400" dirty="0">
                <a:latin typeface="ＭＳ ゴシック"/>
                <a:ea typeface="ＭＳ ゴシック"/>
                <a:cs typeface="ＭＳ ゴシック"/>
                <a:sym typeface="ＭＳ ゴシック"/>
              </a:rPr>
            </a:br>
            <a:r>
              <a:rPr sz="1400" i="1" dirty="0"/>
              <a:t>Parler, c’est construire</a:t>
            </a:r>
            <a:r>
              <a:rPr sz="1400" dirty="0"/>
              <a:t>, en effet, </a:t>
            </a:r>
            <a:r>
              <a:rPr sz="1400" dirty="0">
                <a:latin typeface="ＭＳ ゴシック"/>
                <a:ea typeface="ＭＳ ゴシック"/>
                <a:cs typeface="ＭＳ ゴシック"/>
                <a:sym typeface="ＭＳ ゴシック"/>
              </a:rPr>
              <a:t/>
            </a:r>
            <a:br>
              <a:rPr sz="1400" dirty="0">
                <a:latin typeface="ＭＳ ゴシック"/>
                <a:ea typeface="ＭＳ ゴシック"/>
                <a:cs typeface="ＭＳ ゴシック"/>
                <a:sym typeface="ＭＳ ゴシック"/>
              </a:rPr>
            </a:br>
            <a:r>
              <a:rPr sz="1400" dirty="0"/>
              <a:t>- sur l'axe horizontal des concaténations et </a:t>
            </a:r>
            <a:r>
              <a:rPr sz="1400" dirty="0">
                <a:latin typeface="ＭＳ ゴシック"/>
                <a:ea typeface="ＭＳ ゴシック"/>
                <a:cs typeface="ＭＳ ゴシック"/>
                <a:sym typeface="ＭＳ ゴシック"/>
              </a:rPr>
              <a:t/>
            </a:r>
            <a:br>
              <a:rPr sz="1400" dirty="0">
                <a:latin typeface="ＭＳ ゴシック"/>
                <a:ea typeface="ＭＳ ゴシック"/>
                <a:cs typeface="ＭＳ ゴシック"/>
                <a:sym typeface="ＭＳ ゴシック"/>
              </a:rPr>
            </a:br>
            <a:r>
              <a:rPr sz="1400" dirty="0"/>
              <a:t>- sur l'axe vertical des substitutions, </a:t>
            </a:r>
            <a:r>
              <a:rPr sz="1400" dirty="0">
                <a:latin typeface="ＭＳ ゴシック"/>
                <a:ea typeface="ＭＳ ゴシック"/>
                <a:cs typeface="ＭＳ ゴシック"/>
                <a:sym typeface="ＭＳ ゴシック"/>
              </a:rPr>
              <a:t/>
            </a:r>
            <a:br>
              <a:rPr sz="1400" dirty="0">
                <a:latin typeface="ＭＳ ゴシック"/>
                <a:ea typeface="ＭＳ ゴシック"/>
                <a:cs typeface="ＭＳ ゴシック"/>
                <a:sym typeface="ＭＳ ゴシック"/>
              </a:rPr>
            </a:br>
            <a:r>
              <a:rPr sz="1400" i="1" dirty="0"/>
              <a:t>une réalité qui n’existe pas et qui peut être communiquée.</a:t>
            </a:r>
            <a:r>
              <a:rPr sz="1400" dirty="0">
                <a:latin typeface="ＭＳ ゴシック"/>
                <a:ea typeface="ＭＳ ゴシック"/>
                <a:cs typeface="ＭＳ ゴシック"/>
                <a:sym typeface="ＭＳ ゴシック"/>
              </a:rPr>
              <a:t/>
            </a:r>
            <a:br>
              <a:rPr sz="1400" dirty="0">
                <a:latin typeface="ＭＳ ゴシック"/>
                <a:ea typeface="ＭＳ ゴシック"/>
                <a:cs typeface="ＭＳ ゴシック"/>
                <a:sym typeface="ＭＳ ゴシック"/>
              </a:rPr>
            </a:br>
            <a:r>
              <a:rPr sz="1400" dirty="0">
                <a:latin typeface="ＭＳ ゴシック"/>
                <a:ea typeface="ＭＳ ゴシック"/>
                <a:cs typeface="ＭＳ ゴシック"/>
                <a:sym typeface="ＭＳ ゴシック"/>
              </a:rPr>
              <a:t/>
            </a:r>
            <a:br>
              <a:rPr sz="1400" dirty="0">
                <a:latin typeface="ＭＳ ゴシック"/>
                <a:ea typeface="ＭＳ ゴシック"/>
                <a:cs typeface="ＭＳ ゴシック"/>
                <a:sym typeface="ＭＳ ゴシック"/>
              </a:rPr>
            </a:br>
            <a:endParaRPr sz="1400" dirty="0">
              <a:latin typeface="ＭＳ ゴシック"/>
              <a:ea typeface="ＭＳ ゴシック"/>
              <a:cs typeface="ＭＳ ゴシック"/>
              <a:sym typeface="ＭＳ ゴシック"/>
            </a:endParaRPr>
          </a:p>
        </p:txBody>
      </p:sp>
      <p:sp>
        <p:nvSpPr>
          <p:cNvPr id="114" name="Le sens admissible procède du respect de règles grammaticales appliquées à une description du monde vraisemblable, c’est-à-dire partagée par les locuteurs et auditeurs potentiels.  Dans la mesure où le sens est attendu, globalement annoncé (à tout le moins le registre de vraisemblance dans lequel il va se déployer) il est déjà là dans l’esprit de l'auditeur. Les règles grammaticales sont communes et l’expérience du monde aussi. Le sens qui vient d’être produit reste présent à l’esprit et compose avec le sens en production. Chaque phrase ajoute, nuance ou contredit… dans une continuité."/>
          <p:cNvSpPr txBox="1"/>
          <p:nvPr/>
        </p:nvSpPr>
        <p:spPr>
          <a:xfrm>
            <a:off x="4648200" y="1981200"/>
            <a:ext cx="3822700" cy="37733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83540" indent="-342900">
              <a:lnSpc>
                <a:spcPct val="90000"/>
              </a:lnSpc>
              <a:spcBef>
                <a:spcPts val="300"/>
              </a:spcBef>
              <a:buClr>
                <a:srgbClr val="4E0500"/>
              </a:buClr>
              <a:buSzPct val="100000"/>
              <a:buChar char=""/>
            </a:pPr>
            <a:endParaRPr dirty="0"/>
          </a:p>
          <a:p>
            <a:pPr marL="40640">
              <a:lnSpc>
                <a:spcPct val="90000"/>
              </a:lnSpc>
              <a:spcBef>
                <a:spcPts val="300"/>
              </a:spcBef>
              <a:buClr>
                <a:srgbClr val="4E0500"/>
              </a:buClr>
              <a:buSzPct val="100000"/>
            </a:pPr>
            <a:r>
              <a:rPr sz="1400" dirty="0"/>
              <a:t>Le sens admissible procède du </a:t>
            </a:r>
            <a:r>
              <a:rPr sz="1400" i="1" dirty="0"/>
              <a:t>respect de règles grammaticales</a:t>
            </a:r>
            <a:r>
              <a:rPr sz="1400" dirty="0"/>
              <a:t> appliquées à une </a:t>
            </a:r>
            <a:r>
              <a:rPr sz="1400" i="1" dirty="0"/>
              <a:t>description du monde vraisemblable</a:t>
            </a:r>
            <a:r>
              <a:rPr sz="1400" dirty="0"/>
              <a:t>, c’est-à-dire partagée par les locuteurs et auditeurs potentiels.</a:t>
            </a:r>
            <a:r>
              <a:rPr sz="1400" dirty="0">
                <a:latin typeface="ＭＳ ゴシック"/>
                <a:ea typeface="ＭＳ ゴシック"/>
                <a:cs typeface="ＭＳ ゴシック"/>
                <a:sym typeface="ＭＳ ゴシック"/>
              </a:rPr>
              <a:t/>
            </a:r>
            <a:br>
              <a:rPr sz="1400" dirty="0">
                <a:latin typeface="ＭＳ ゴシック"/>
                <a:ea typeface="ＭＳ ゴシック"/>
                <a:cs typeface="ＭＳ ゴシック"/>
                <a:sym typeface="ＭＳ ゴシック"/>
              </a:rPr>
            </a:br>
            <a:r>
              <a:rPr sz="1400" dirty="0">
                <a:latin typeface="ＭＳ ゴシック"/>
                <a:ea typeface="ＭＳ ゴシック"/>
                <a:cs typeface="ＭＳ ゴシック"/>
                <a:sym typeface="ＭＳ ゴシック"/>
              </a:rPr>
              <a:t/>
            </a:r>
            <a:br>
              <a:rPr sz="1400" dirty="0">
                <a:latin typeface="ＭＳ ゴシック"/>
                <a:ea typeface="ＭＳ ゴシック"/>
                <a:cs typeface="ＭＳ ゴシック"/>
                <a:sym typeface="ＭＳ ゴシック"/>
              </a:rPr>
            </a:br>
            <a:r>
              <a:rPr sz="1400" dirty="0"/>
              <a:t>Dans la mesure où le sens est </a:t>
            </a:r>
            <a:r>
              <a:rPr sz="1400" i="1" dirty="0"/>
              <a:t>attendu</a:t>
            </a:r>
            <a:r>
              <a:rPr sz="1400" dirty="0"/>
              <a:t>, globalement annoncé (à tout le moins le registre de vraisemblance dans lequel il va se déployer) il est </a:t>
            </a:r>
            <a:r>
              <a:rPr sz="1400" i="1" dirty="0"/>
              <a:t>déjà là</a:t>
            </a:r>
            <a:r>
              <a:rPr sz="1400" dirty="0"/>
              <a:t> dans l’esprit de l'auditeur. Les règles grammaticales sont </a:t>
            </a:r>
            <a:r>
              <a:rPr sz="1400" i="1" dirty="0"/>
              <a:t>communes</a:t>
            </a:r>
            <a:r>
              <a:rPr sz="1400" dirty="0"/>
              <a:t> et l’expérience du monde aussi. Le sens qui vient d’être produit reste présent à l’esprit et compose avec le sens en production. Chaque phrase ajoute, nuance ou contredit… dans une </a:t>
            </a:r>
            <a:r>
              <a:rPr sz="1400" i="1" dirty="0"/>
              <a:t>continuité</a:t>
            </a:r>
            <a:r>
              <a:rPr sz="1400" dirty="0"/>
              <a:t>.</a:t>
            </a:r>
            <a:r>
              <a:rPr sz="1400" dirty="0">
                <a:latin typeface="ＭＳ ゴシック"/>
                <a:ea typeface="ＭＳ ゴシック"/>
                <a:cs typeface="ＭＳ ゴシック"/>
                <a:sym typeface="ＭＳ ゴシック"/>
              </a:rPr>
              <a:t/>
            </a:r>
            <a:br>
              <a:rPr sz="1400" dirty="0">
                <a:latin typeface="ＭＳ ゴシック"/>
                <a:ea typeface="ＭＳ ゴシック"/>
                <a:cs typeface="ＭＳ ゴシック"/>
                <a:sym typeface="ＭＳ ゴシック"/>
              </a:rPr>
            </a:br>
            <a:endParaRPr sz="1400" dirty="0">
              <a:latin typeface="ＭＳ ゴシック"/>
              <a:ea typeface="ＭＳ ゴシック"/>
              <a:cs typeface="ＭＳ ゴシック"/>
              <a:sym typeface="ＭＳ ゴシック"/>
            </a:endParaRPr>
          </a:p>
        </p:txBody>
      </p:sp>
    </p:spTree>
  </p:cSld>
  <p:clrMapOvr>
    <a:masterClrMapping/>
  </p:clrMapOvr>
  <mc:AlternateContent xmlns:mc="http://schemas.openxmlformats.org/markup-compatibility/2006" xmlns:p14="http://schemas.microsoft.com/office/powerpoint/2010/main">
    <mc:Choice Requires="p14">
      <p:transition spd="slow">
        <p:cover dir="d"/>
      </p:transition>
    </mc:Choice>
    <mc:Fallback xmlns="" xmlns:m="http://schemas.openxmlformats.org/officeDocument/2006/math" xmlns:a14="http://schemas.microsoft.com/office/drawing/2010/main">
      <p:transition spd="med">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5" presetClass="emph" presetSubtype="0" repeatCount="4000" fill="hold" grpId="1" nodeType="clickEffect">
                                  <p:stCondLst>
                                    <p:cond delay="0"/>
                                  </p:stCondLst>
                                  <p:childTnLst>
                                    <p:anim calcmode="discrete" valueType="str">
                                      <p:cBhvr>
                                        <p:cTn id="6" dur="1000" fill="hold"/>
                                        <p:tgtEl>
                                          <p:spTgt spid="11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117" name="Ce que parler veut dire (2)"/>
          <p:cNvSpPr txBox="1">
            <a:spLocks noGrp="1"/>
          </p:cNvSpPr>
          <p:nvPr>
            <p:ph type="title"/>
          </p:nvPr>
        </p:nvSpPr>
        <p:spPr>
          <a:prstGeom prst="rect">
            <a:avLst/>
          </a:prstGeom>
        </p:spPr>
        <p:txBody>
          <a:bodyPr/>
          <a:lstStyle>
            <a:lvl1pPr>
              <a:defRPr sz="3200">
                <a:latin typeface="+mn-lt"/>
                <a:ea typeface="+mn-ea"/>
                <a:cs typeface="+mn-cs"/>
                <a:sym typeface="Arial"/>
              </a:defRPr>
            </a:lvl1pPr>
          </a:lstStyle>
          <a:p>
            <a:r>
              <a:t>Ce que parler veut dire (2)</a:t>
            </a:r>
          </a:p>
        </p:txBody>
      </p:sp>
      <p:sp>
        <p:nvSpPr>
          <p:cNvPr id="118" name="L’incorrection grammaticale évidente, de même que l’incohérence sémantique déclenchent une “stupeur” qui s'exprime chez l’auditeur non prévenu par l'émission de l'onde N400. Patatras ! La ligne sémantique bute contre un mur.…"/>
          <p:cNvSpPr txBox="1">
            <a:spLocks noGrp="1"/>
          </p:cNvSpPr>
          <p:nvPr>
            <p:ph type="body" sz="half" idx="1"/>
          </p:nvPr>
        </p:nvSpPr>
        <p:spPr>
          <a:xfrm>
            <a:off x="685800" y="1981200"/>
            <a:ext cx="3810000" cy="4876800"/>
          </a:xfrm>
          <a:prstGeom prst="rect">
            <a:avLst/>
          </a:prstGeom>
        </p:spPr>
        <p:txBody>
          <a:bodyPr/>
          <a:lstStyle/>
          <a:p>
            <a:pPr>
              <a:lnSpc>
                <a:spcPct val="90000"/>
              </a:lnSpc>
              <a:buSzTx/>
              <a:buFont typeface="Wingdings"/>
              <a:buNone/>
              <a:defRPr sz="1400"/>
            </a:pPr>
            <a:endParaRPr dirty="0"/>
          </a:p>
          <a:p>
            <a:pPr marL="40640" indent="0">
              <a:lnSpc>
                <a:spcPct val="90000"/>
              </a:lnSpc>
              <a:buNone/>
            </a:pPr>
            <a:r>
              <a:rPr sz="1400" dirty="0"/>
              <a:t>L’incorrection grammaticale évidente, de même que l’incohérence sémantique déclenchent une “stupeur” qui s'exprime chez l’auditeur non prévenu par l'émission de l'onde N400. Patatras ! </a:t>
            </a:r>
            <a:r>
              <a:rPr sz="1400" b="1" dirty="0"/>
              <a:t>La ligne sémantique bute contre un mur.</a:t>
            </a:r>
          </a:p>
          <a:p>
            <a:pPr>
              <a:lnSpc>
                <a:spcPct val="90000"/>
              </a:lnSpc>
            </a:pPr>
            <a:endParaRPr sz="1400" b="1" dirty="0"/>
          </a:p>
          <a:p>
            <a:pPr marL="40640" indent="0">
              <a:lnSpc>
                <a:spcPct val="90000"/>
              </a:lnSpc>
              <a:buNone/>
            </a:pPr>
            <a:r>
              <a:rPr sz="1400" dirty="0"/>
              <a:t>L’onde N400 (une variation négative de l’activité électrique cérébrale : plus le mot est inattendu, plus l’amplitude est grande : Kutas et Hillyard,1980) est une onde cérébrale en rapport avec les processus linguistiques. </a:t>
            </a:r>
            <a:r>
              <a:rPr sz="1400" dirty="0">
                <a:latin typeface="ＭＳ ゴシック"/>
                <a:ea typeface="ＭＳ ゴシック"/>
                <a:cs typeface="ＭＳ ゴシック"/>
                <a:sym typeface="ＭＳ ゴシック"/>
              </a:rPr>
              <a:t/>
            </a:r>
            <a:br>
              <a:rPr sz="1400" dirty="0">
                <a:latin typeface="ＭＳ ゴシック"/>
                <a:ea typeface="ＭＳ ゴシック"/>
                <a:cs typeface="ＭＳ ゴシック"/>
                <a:sym typeface="ＭＳ ゴシック"/>
              </a:rPr>
            </a:br>
            <a:r>
              <a:rPr sz="1400" dirty="0"/>
              <a:t>Déclenchée par des mots incongrus, cette onde a une amplitude supérieure à celle que provoquent les mots cohérents avec le contexte. Cette différence d’amplitude est appelée </a:t>
            </a:r>
            <a:r>
              <a:rPr sz="1400" i="1" dirty="0"/>
              <a:t>effet N400</a:t>
            </a:r>
            <a:r>
              <a:rPr sz="1400" dirty="0"/>
              <a:t>. </a:t>
            </a:r>
          </a:p>
        </p:txBody>
      </p:sp>
      <p:sp>
        <p:nvSpPr>
          <p:cNvPr id="119" name="Le double sens, la polysémie, quand elle ne constitue un piège tendu à l’univocité, menace toujours. C’est l’entropie qui brouille la communication. Nous luttons, comme vous savez, pour nous faire bien comprendre : Suis-je assez clair ? Vous êtes bouché, ou quoi ?... Etc."/>
          <p:cNvSpPr txBox="1"/>
          <p:nvPr/>
        </p:nvSpPr>
        <p:spPr>
          <a:xfrm>
            <a:off x="4648200" y="1981200"/>
            <a:ext cx="3822700" cy="28494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83540" indent="-342900">
              <a:spcBef>
                <a:spcPts val="300"/>
              </a:spcBef>
              <a:buClr>
                <a:srgbClr val="4E0500"/>
              </a:buClr>
              <a:buFont typeface="Wingdings"/>
              <a:defRPr sz="1600"/>
            </a:pPr>
            <a:r>
              <a:rPr dirty="0">
                <a:latin typeface="ＭＳ ゴシック"/>
                <a:ea typeface="ＭＳ ゴシック"/>
                <a:cs typeface="ＭＳ ゴシック"/>
                <a:sym typeface="ＭＳ ゴシック"/>
              </a:rPr>
              <a:t/>
            </a:r>
            <a:br>
              <a:rPr dirty="0">
                <a:latin typeface="ＭＳ ゴシック"/>
                <a:ea typeface="ＭＳ ゴシック"/>
                <a:cs typeface="ＭＳ ゴシック"/>
                <a:sym typeface="ＭＳ ゴシック"/>
              </a:rPr>
            </a:br>
            <a:r>
              <a:rPr dirty="0">
                <a:latin typeface="ＭＳ ゴシック"/>
                <a:ea typeface="ＭＳ ゴシック"/>
                <a:cs typeface="ＭＳ ゴシック"/>
                <a:sym typeface="ＭＳ ゴシック"/>
              </a:rPr>
              <a:t/>
            </a:r>
            <a:br>
              <a:rPr dirty="0">
                <a:latin typeface="ＭＳ ゴシック"/>
                <a:ea typeface="ＭＳ ゴシック"/>
                <a:cs typeface="ＭＳ ゴシック"/>
                <a:sym typeface="ＭＳ ゴシック"/>
              </a:rPr>
            </a:br>
            <a:r>
              <a:rPr dirty="0">
                <a:latin typeface="ＭＳ ゴシック"/>
                <a:ea typeface="ＭＳ ゴシック"/>
                <a:cs typeface="ＭＳ ゴシック"/>
                <a:sym typeface="ＭＳ ゴシック"/>
              </a:rPr>
              <a:t/>
            </a:r>
            <a:br>
              <a:rPr dirty="0">
                <a:latin typeface="ＭＳ ゴシック"/>
                <a:ea typeface="ＭＳ ゴシック"/>
                <a:cs typeface="ＭＳ ゴシック"/>
                <a:sym typeface="ＭＳ ゴシック"/>
              </a:rPr>
            </a:br>
            <a:endParaRPr dirty="0">
              <a:latin typeface="ＭＳ ゴシック"/>
              <a:ea typeface="ＭＳ ゴシック"/>
              <a:cs typeface="ＭＳ ゴシック"/>
              <a:sym typeface="ＭＳ ゴシック"/>
            </a:endParaRPr>
          </a:p>
          <a:p>
            <a:pPr marL="40640">
              <a:spcBef>
                <a:spcPts val="300"/>
              </a:spcBef>
              <a:buClr>
                <a:srgbClr val="4E0500"/>
              </a:buClr>
              <a:buSzPct val="100000"/>
            </a:pPr>
            <a:r>
              <a:rPr sz="1400" dirty="0"/>
              <a:t>Le double sens, la polysémie, quand elle ne constitue un piège tendu à l’univocité, menace toujours. C’est l’entropie qui brouille la communication. Nous luttons, comme vous savez, pour nous faire bien comprendre : </a:t>
            </a:r>
            <a:r>
              <a:rPr sz="1400" i="1" dirty="0"/>
              <a:t>Suis-je assez clair ? Vous êtes bouché, ou quoi ?...</a:t>
            </a:r>
            <a:r>
              <a:rPr sz="1400" dirty="0"/>
              <a:t> Etc.</a:t>
            </a:r>
            <a:r>
              <a:rPr sz="1400" dirty="0">
                <a:latin typeface="ＭＳ ゴシック"/>
                <a:ea typeface="ＭＳ ゴシック"/>
                <a:cs typeface="ＭＳ ゴシック"/>
                <a:sym typeface="ＭＳ ゴシック"/>
              </a:rPr>
              <a:t/>
            </a:r>
            <a:br>
              <a:rPr sz="1400" dirty="0">
                <a:latin typeface="ＭＳ ゴシック"/>
                <a:ea typeface="ＭＳ ゴシック"/>
                <a:cs typeface="ＭＳ ゴシック"/>
                <a:sym typeface="ＭＳ ゴシック"/>
              </a:rPr>
            </a:br>
            <a:endParaRPr sz="1400" dirty="0">
              <a:latin typeface="ＭＳ ゴシック"/>
              <a:ea typeface="ＭＳ ゴシック"/>
              <a:cs typeface="ＭＳ ゴシック"/>
              <a:sym typeface="ＭＳ ゴシック"/>
            </a:endParaRPr>
          </a:p>
        </p:txBody>
      </p:sp>
    </p:spTree>
  </p:cSld>
  <p:clrMapOvr>
    <a:masterClrMapping/>
  </p:clrMapOvr>
  <mc:AlternateContent xmlns:mc="http://schemas.openxmlformats.org/markup-compatibility/2006" xmlns:p14="http://schemas.microsoft.com/office/powerpoint/2010/main">
    <mc:Choice Requires="p14">
      <p:transition spd="slow" p14:dur="2000">
        <p:cover dir="d"/>
      </p:transition>
    </mc:Choice>
    <mc:Fallback xmlns="" xmlns:m="http://schemas.openxmlformats.org/officeDocument/2006/math" xmlns:a14="http://schemas.microsoft.com/office/drawing/2010/main">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122" name="Ce que parler veut dire (3)"/>
          <p:cNvSpPr txBox="1">
            <a:spLocks noGrp="1"/>
          </p:cNvSpPr>
          <p:nvPr>
            <p:ph type="title"/>
          </p:nvPr>
        </p:nvSpPr>
        <p:spPr>
          <a:prstGeom prst="rect">
            <a:avLst/>
          </a:prstGeom>
        </p:spPr>
        <p:txBody>
          <a:bodyPr/>
          <a:lstStyle>
            <a:lvl1pPr>
              <a:defRPr sz="3200">
                <a:latin typeface="+mn-lt"/>
                <a:ea typeface="+mn-ea"/>
                <a:cs typeface="+mn-cs"/>
                <a:sym typeface="Arial"/>
              </a:defRPr>
            </a:lvl1pPr>
          </a:lstStyle>
          <a:p>
            <a:r>
              <a:t>Ce que parler veut dire (3)</a:t>
            </a:r>
          </a:p>
        </p:txBody>
      </p:sp>
      <p:sp>
        <p:nvSpPr>
          <p:cNvPr id="123" name="Quel est donc l’intérêt d’utiliser la polysémie contre l’univocité ?…"/>
          <p:cNvSpPr txBox="1">
            <a:spLocks noGrp="1"/>
          </p:cNvSpPr>
          <p:nvPr>
            <p:ph type="body" sz="half" idx="1"/>
          </p:nvPr>
        </p:nvSpPr>
        <p:spPr>
          <a:xfrm>
            <a:off x="685800" y="1981200"/>
            <a:ext cx="3810000" cy="4876800"/>
          </a:xfrm>
          <a:prstGeom prst="rect">
            <a:avLst/>
          </a:prstGeom>
        </p:spPr>
        <p:txBody>
          <a:bodyPr/>
          <a:lstStyle/>
          <a:p>
            <a:pPr>
              <a:defRPr sz="1800"/>
            </a:pPr>
            <a:endParaRPr dirty="0"/>
          </a:p>
          <a:p>
            <a:pPr marL="40640" indent="0">
              <a:buNone/>
            </a:pPr>
            <a:r>
              <a:rPr sz="1600" b="1" dirty="0"/>
              <a:t>Quel est donc l’intérêt d’utiliser la polysémie contre l’univocité ?</a:t>
            </a:r>
            <a:r>
              <a:rPr sz="1600" dirty="0"/>
              <a:t>  </a:t>
            </a:r>
          </a:p>
          <a:p>
            <a:pPr>
              <a:buSzTx/>
              <a:buFont typeface="Wingdings"/>
              <a:buNone/>
              <a:defRPr sz="1600"/>
            </a:pPr>
            <a:endParaRPr sz="1600" dirty="0"/>
          </a:p>
          <a:p>
            <a:pPr marL="40640" indent="0">
              <a:buNone/>
            </a:pPr>
            <a:r>
              <a:rPr sz="1600" dirty="0"/>
              <a:t>Précisément – entre autres intérêts –  de </a:t>
            </a:r>
            <a:r>
              <a:rPr sz="1600" i="1" dirty="0"/>
              <a:t>faire chuter</a:t>
            </a:r>
            <a:r>
              <a:rPr sz="1600" dirty="0"/>
              <a:t> le destinataire de la construction sémantique et de provoquer le rire, ce phénomène </a:t>
            </a:r>
            <a:r>
              <a:rPr sz="1600" i="1" dirty="0"/>
              <a:t>si familier</a:t>
            </a:r>
            <a:r>
              <a:rPr sz="1600" dirty="0"/>
              <a:t> et </a:t>
            </a:r>
            <a:r>
              <a:rPr sz="1600" i="1" dirty="0"/>
              <a:t>si mystérieux</a:t>
            </a:r>
            <a:r>
              <a:rPr sz="1600" dirty="0"/>
              <a:t> à la fois.</a:t>
            </a:r>
          </a:p>
        </p:txBody>
      </p:sp>
      <p:sp>
        <p:nvSpPr>
          <p:cNvPr id="124" name="Gardons donc à l’esprit l’idée, qu’en situation d’interlocution, nous cherchons à produire de l’univocité et nous nous attachons à construire, autant que les langues naturelles le permettent, une ligne sémantique sans équivoque.…"/>
          <p:cNvSpPr txBox="1"/>
          <p:nvPr/>
        </p:nvSpPr>
        <p:spPr>
          <a:xfrm>
            <a:off x="4648200" y="1981200"/>
            <a:ext cx="3822700" cy="31726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83540" indent="-342900">
              <a:spcBef>
                <a:spcPts val="300"/>
              </a:spcBef>
              <a:buClr>
                <a:srgbClr val="4E0500"/>
              </a:buClr>
              <a:buFont typeface="Wingdings"/>
              <a:defRPr sz="1600"/>
            </a:pPr>
            <a:endParaRPr dirty="0"/>
          </a:p>
          <a:p>
            <a:pPr marL="40640">
              <a:spcBef>
                <a:spcPts val="300"/>
              </a:spcBef>
              <a:buClr>
                <a:srgbClr val="4E0500"/>
              </a:buClr>
              <a:buSzPct val="100000"/>
            </a:pPr>
            <a:r>
              <a:rPr sz="1600" dirty="0"/>
              <a:t>Gardons donc à l’esprit l’idée, qu’en situation d’interlocution, nous cherchons à produire de l’univocité et nous nous attachons à construire, autant que les langues naturelles le permettent, </a:t>
            </a:r>
            <a:r>
              <a:rPr sz="1600" b="1" i="1" dirty="0"/>
              <a:t>une ligne sémantique sans équivoque</a:t>
            </a:r>
            <a:r>
              <a:rPr sz="1600" dirty="0"/>
              <a:t>. </a:t>
            </a:r>
          </a:p>
          <a:p>
            <a:pPr marL="383540" indent="-342900">
              <a:spcBef>
                <a:spcPts val="300"/>
              </a:spcBef>
              <a:buClr>
                <a:srgbClr val="4E0500"/>
              </a:buClr>
              <a:buSzPct val="100000"/>
              <a:buChar char=""/>
            </a:pPr>
            <a:endParaRPr sz="1600" dirty="0"/>
          </a:p>
          <a:p>
            <a:pPr marL="40640">
              <a:spcBef>
                <a:spcPts val="300"/>
              </a:spcBef>
              <a:buClr>
                <a:srgbClr val="4E0500"/>
              </a:buClr>
              <a:buSzPct val="100000"/>
            </a:pPr>
            <a:r>
              <a:rPr sz="1600" dirty="0"/>
              <a:t>Je vais donner quelques exemples de ces chutes programmées </a:t>
            </a:r>
            <a:r>
              <a:rPr sz="1600" b="1" dirty="0"/>
              <a:t>que l’on peut </a:t>
            </a:r>
            <a:r>
              <a:rPr sz="1600" b="1" i="1" dirty="0"/>
              <a:t>classer en fonction du type de peaux de bananes</a:t>
            </a:r>
            <a:r>
              <a:rPr sz="1600" b="1" dirty="0"/>
              <a:t> qu’elles utilisent. </a:t>
            </a:r>
          </a:p>
        </p:txBody>
      </p:sp>
    </p:spTree>
  </p:cSld>
  <p:clrMapOvr>
    <a:masterClrMapping/>
  </p:clrMapOvr>
  <mc:AlternateContent xmlns:mc="http://schemas.openxmlformats.org/markup-compatibility/2006" xmlns:p14="http://schemas.microsoft.com/office/powerpoint/2010/main">
    <mc:Choice Requires="p14">
      <p:transition spd="slow" p14:dur="1500">
        <p:cover dir="d"/>
      </p:transition>
    </mc:Choice>
    <mc:Fallback xmlns="" xmlns:m="http://schemas.openxmlformats.org/officeDocument/2006/math" xmlns:a14="http://schemas.microsoft.com/office/drawing/2010/main">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127" name="Définition :"/>
          <p:cNvSpPr txBox="1">
            <a:spLocks noGrp="1"/>
          </p:cNvSpPr>
          <p:nvPr>
            <p:ph type="title"/>
          </p:nvPr>
        </p:nvSpPr>
        <p:spPr>
          <a:xfrm>
            <a:off x="685800" y="304800"/>
            <a:ext cx="7772400" cy="1752600"/>
          </a:xfrm>
          <a:prstGeom prst="rect">
            <a:avLst/>
          </a:prstGeom>
        </p:spPr>
        <p:txBody>
          <a:bodyPr/>
          <a:lstStyle>
            <a:lvl1pPr>
              <a:defRPr sz="4000">
                <a:latin typeface="+mn-lt"/>
                <a:ea typeface="+mn-ea"/>
                <a:cs typeface="+mn-cs"/>
                <a:sym typeface="Arial"/>
              </a:defRPr>
            </a:lvl1pPr>
          </a:lstStyle>
          <a:p>
            <a:r>
              <a:t>Définition :</a:t>
            </a:r>
          </a:p>
        </p:txBody>
      </p:sp>
      <p:sp>
        <p:nvSpPr>
          <p:cNvPr id="128" name="Le calembour (= une ligne significative détruite par son propre écho) (la fiente de l’esprit qui vole… selon Victor Hugo) :…"/>
          <p:cNvSpPr txBox="1">
            <a:spLocks noGrp="1"/>
          </p:cNvSpPr>
          <p:nvPr>
            <p:ph type="body" idx="1"/>
          </p:nvPr>
        </p:nvSpPr>
        <p:spPr>
          <a:xfrm>
            <a:off x="990600" y="2057400"/>
            <a:ext cx="7772400" cy="4800600"/>
          </a:xfrm>
          <a:prstGeom prst="rect">
            <a:avLst/>
          </a:prstGeom>
        </p:spPr>
        <p:txBody>
          <a:bodyPr/>
          <a:lstStyle/>
          <a:p>
            <a:pPr marL="40640" indent="0">
              <a:buNone/>
            </a:pPr>
            <a:r>
              <a:rPr sz="2400" dirty="0"/>
              <a:t>Le </a:t>
            </a:r>
            <a:r>
              <a:rPr sz="2400" b="1" dirty="0"/>
              <a:t>calembour</a:t>
            </a:r>
            <a:r>
              <a:rPr sz="2400" dirty="0">
                <a:latin typeface="ＭＳ ゴシック"/>
                <a:ea typeface="ＭＳ ゴシック"/>
                <a:cs typeface="ＭＳ ゴシック"/>
                <a:sym typeface="ＭＳ ゴシック"/>
              </a:rPr>
              <a:t/>
            </a:r>
            <a:br>
              <a:rPr sz="2400" dirty="0">
                <a:latin typeface="ＭＳ ゴシック"/>
                <a:ea typeface="ＭＳ ゴシック"/>
                <a:cs typeface="ＭＳ ゴシック"/>
                <a:sym typeface="ＭＳ ゴシック"/>
              </a:rPr>
            </a:br>
            <a:r>
              <a:rPr sz="2000" dirty="0"/>
              <a:t>(= une ligne significative détruite par son propre écho)</a:t>
            </a:r>
            <a:r>
              <a:rPr sz="2000" dirty="0">
                <a:latin typeface="ＭＳ ゴシック"/>
                <a:ea typeface="ＭＳ ゴシック"/>
                <a:cs typeface="ＭＳ ゴシック"/>
                <a:sym typeface="ＭＳ ゴシック"/>
              </a:rPr>
              <a:t/>
            </a:r>
            <a:br>
              <a:rPr sz="2000" dirty="0">
                <a:latin typeface="ＭＳ ゴシック"/>
                <a:ea typeface="ＭＳ ゴシック"/>
                <a:cs typeface="ＭＳ ゴシック"/>
                <a:sym typeface="ＭＳ ゴシック"/>
              </a:rPr>
            </a:br>
            <a:r>
              <a:rPr sz="2400" dirty="0"/>
              <a:t>(</a:t>
            </a:r>
            <a:r>
              <a:rPr sz="2400" i="1" dirty="0"/>
              <a:t>la fiente de l’esprit qui vole</a:t>
            </a:r>
            <a:r>
              <a:rPr sz="2400" dirty="0"/>
              <a:t>… selon Victor Hugo) :</a:t>
            </a:r>
            <a:r>
              <a:rPr sz="2400" dirty="0">
                <a:latin typeface="ＭＳ ゴシック"/>
                <a:ea typeface="ＭＳ ゴシック"/>
                <a:cs typeface="ＭＳ ゴシック"/>
                <a:sym typeface="ＭＳ ゴシック"/>
              </a:rPr>
              <a:t/>
            </a:r>
            <a:br>
              <a:rPr sz="2400" dirty="0">
                <a:latin typeface="ＭＳ ゴシック"/>
                <a:ea typeface="ＭＳ ゴシック"/>
                <a:cs typeface="ＭＳ ゴシック"/>
                <a:sym typeface="ＭＳ ゴシック"/>
              </a:rPr>
            </a:br>
            <a:endParaRPr sz="2400" dirty="0">
              <a:latin typeface="ＭＳ ゴシック"/>
              <a:ea typeface="ＭＳ ゴシック"/>
              <a:cs typeface="ＭＳ ゴシック"/>
              <a:sym typeface="ＭＳ ゴシック"/>
            </a:endParaRPr>
          </a:p>
          <a:p>
            <a:pPr>
              <a:buSzTx/>
              <a:buFont typeface="Wingdings"/>
              <a:buNone/>
            </a:pPr>
            <a:r>
              <a:rPr sz="2400" dirty="0"/>
              <a:t>	réalise un </a:t>
            </a:r>
            <a:r>
              <a:rPr sz="2400" b="1" dirty="0"/>
              <a:t>doublement</a:t>
            </a:r>
            <a:r>
              <a:rPr sz="2400" dirty="0"/>
              <a:t> de la ligne sémantique, </a:t>
            </a:r>
            <a:r>
              <a:rPr sz="2400" dirty="0">
                <a:latin typeface="ＭＳ ゴシック"/>
                <a:ea typeface="ＭＳ ゴシック"/>
                <a:cs typeface="ＭＳ ゴシック"/>
                <a:sym typeface="ＭＳ ゴシック"/>
              </a:rPr>
              <a:t/>
            </a:r>
            <a:br>
              <a:rPr sz="2400" dirty="0">
                <a:latin typeface="ＭＳ ゴシック"/>
                <a:ea typeface="ＭＳ ゴシック"/>
                <a:cs typeface="ＭＳ ゴシック"/>
                <a:sym typeface="ＭＳ ゴシック"/>
              </a:rPr>
            </a:br>
            <a:r>
              <a:rPr sz="2400" dirty="0"/>
              <a:t>mais ce doublement ne délivre pas un </a:t>
            </a:r>
            <a:r>
              <a:rPr sz="2400" b="1" dirty="0"/>
              <a:t>deuxième sens</a:t>
            </a:r>
            <a:r>
              <a:rPr sz="2400" dirty="0"/>
              <a:t> : c’est un écho du sens premier, </a:t>
            </a:r>
            <a:r>
              <a:rPr sz="2400" dirty="0">
                <a:latin typeface="ＭＳ ゴシック"/>
                <a:ea typeface="ＭＳ ゴシック"/>
                <a:cs typeface="ＭＳ ゴシック"/>
                <a:sym typeface="ＭＳ ゴシック"/>
              </a:rPr>
              <a:t/>
            </a:r>
            <a:br>
              <a:rPr sz="2400" dirty="0">
                <a:latin typeface="ＭＳ ゴシック"/>
                <a:ea typeface="ＭＳ ゴシック"/>
                <a:cs typeface="ＭＳ ゴシック"/>
                <a:sym typeface="ＭＳ ゴシック"/>
              </a:rPr>
            </a:br>
            <a:r>
              <a:rPr sz="2400" dirty="0"/>
              <a:t>une </a:t>
            </a:r>
            <a:r>
              <a:rPr sz="2400" b="1" dirty="0"/>
              <a:t>réverbération</a:t>
            </a:r>
            <a:r>
              <a:rPr sz="2400" dirty="0"/>
              <a:t>, une résonance dénuée de sens qui, en réalité, </a:t>
            </a:r>
            <a:r>
              <a:rPr sz="2400" b="1" i="1" dirty="0"/>
              <a:t>détruit le sens premier</a:t>
            </a:r>
            <a:r>
              <a:rPr sz="2400" i="1" dirty="0"/>
              <a:t>.</a:t>
            </a:r>
          </a:p>
        </p:txBody>
      </p:sp>
    </p:spTree>
  </p:cSld>
  <p:clrMapOvr>
    <a:masterClrMapping/>
  </p:clrMapOvr>
  <mc:AlternateContent xmlns:mc="http://schemas.openxmlformats.org/markup-compatibility/2006" xmlns:p14="http://schemas.microsoft.com/office/powerpoint/2010/main">
    <mc:Choice Requires="p14">
      <p:transition spd="med">
        <p:pull/>
      </p:transition>
    </mc:Choice>
    <mc:Fallback xmlns="" xmlns:m="http://schemas.openxmlformats.org/officeDocument/2006/math" xmlns:a14="http://schemas.microsoft.com/office/drawing/2010/main">
      <p:transition spd="fast">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42" name="Il sera souscrit à l’hypothèse que le rire peut être compris dans la continuité des moyens dont l’organisme dispose pour faire face au danger quand ce danger se révèle immédiatement sans danger (« quelque laideur ou quelque défaut qui ne cause ni peine ni frayeur » dit Aristote, donnant en exemple le masque de la Comédie) – spécifiquement, on le voit par cette citation,  quand il s’agit de faire face  à la déformation ou à la difformité de la forme humaine  et que l’efficacité de cette dénégation  a l’anesthésie pour principe,  selon des voies qui peuvent être décrites  par la neuropsychologie."/>
          <p:cNvSpPr txBox="1"/>
          <p:nvPr/>
        </p:nvSpPr>
        <p:spPr>
          <a:xfrm>
            <a:off x="397841" y="2898016"/>
            <a:ext cx="8097215" cy="283815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600" b="1"/>
            </a:pPr>
            <a:endParaRPr/>
          </a:p>
          <a:p>
            <a:pPr>
              <a:defRPr sz="1600" b="1"/>
            </a:pPr>
            <a:r>
              <a:t>Il sera souscrit à l’hypothèse que le rire peut être compris dans la continuité des moyens dont l’organisme dispose pour faire face au danger quand ce danger se révèle immédiatement sans danger (« quelque laideur ou quelque défaut qui ne cause ni peine ni frayeur » dit Aristote, donnant en exemple le masque de la Comédie) – spécifiquement, on le voit par cette citation, </a:t>
            </a:r>
            <a:br/>
            <a:r>
              <a:t>quand il s’agit de faire face </a:t>
            </a:r>
            <a:br/>
            <a:r>
              <a:t>à la </a:t>
            </a:r>
            <a:r>
              <a:rPr i="1"/>
              <a:t>déformation</a:t>
            </a:r>
            <a:r>
              <a:t> ou à la </a:t>
            </a:r>
            <a:r>
              <a:rPr i="1"/>
              <a:t>difformité</a:t>
            </a:r>
            <a:r>
              <a:t> de la </a:t>
            </a:r>
            <a:r>
              <a:rPr i="1"/>
              <a:t>forme humaine</a:t>
            </a:r>
            <a:r>
              <a:t> </a:t>
            </a:r>
            <a:br/>
            <a:r>
              <a:t>et que l’efficacité de cette dénégation </a:t>
            </a:r>
            <a:br/>
            <a:r>
              <a:t>a l’</a:t>
            </a:r>
            <a:r>
              <a:rPr i="1"/>
              <a:t>anesthésie</a:t>
            </a:r>
            <a:r>
              <a:t> pour principe, </a:t>
            </a:r>
            <a:br/>
            <a:r>
              <a:t>selon des voies qui peuvent être décrites </a:t>
            </a:r>
            <a:br/>
            <a:r>
              <a:t>par la neuropsychologie.</a:t>
            </a:r>
          </a:p>
        </p:txBody>
      </p:sp>
      <p:sp>
        <p:nvSpPr>
          <p:cNvPr id="43" name="L’objet de la causerie est d’essayer de répondre…"/>
          <p:cNvSpPr txBox="1"/>
          <p:nvPr/>
        </p:nvSpPr>
        <p:spPr>
          <a:xfrm>
            <a:off x="2269508" y="753110"/>
            <a:ext cx="6224251" cy="188399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600" b="1"/>
            </a:pPr>
            <a:r>
              <a:t>L’objet de la causerie est d’essayer de répondre</a:t>
            </a:r>
          </a:p>
          <a:p>
            <a:pPr>
              <a:defRPr sz="1600" b="1"/>
            </a:pPr>
            <a:r>
              <a:t>à deux questions : </a:t>
            </a:r>
            <a:br/>
            <a:endParaRPr/>
          </a:p>
          <a:p>
            <a:pPr>
              <a:defRPr sz="2000" b="1"/>
            </a:pPr>
            <a:r>
              <a:t>- « Le rire, comment ça marche ? », </a:t>
            </a:r>
            <a:br/>
            <a:r>
              <a:t>- « Le rire, à quoi ça sert ? »</a:t>
            </a:r>
          </a:p>
          <a:p>
            <a:pPr>
              <a:defRPr sz="1600" b="1"/>
            </a:pPr>
            <a:endParaRPr/>
          </a:p>
          <a:p>
            <a:pPr>
              <a:defRPr sz="1600" b="1"/>
            </a:pPr>
            <a:r>
              <a:t>et de tenter d’articuler le </a:t>
            </a:r>
            <a:r>
              <a:rPr sz="2000" i="1"/>
              <a:t>« comment »</a:t>
            </a:r>
            <a:r>
              <a:t> et le </a:t>
            </a:r>
            <a:r>
              <a:rPr sz="2000" i="1"/>
              <a:t>« pourquoi »</a:t>
            </a:r>
            <a:r>
              <a:t>.</a:t>
            </a:r>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131" name="Le calembour   et l’humour potache… (quand l’homophonie bouscule le sens)"/>
          <p:cNvSpPr txBox="1">
            <a:spLocks noGrp="1"/>
          </p:cNvSpPr>
          <p:nvPr>
            <p:ph type="title"/>
          </p:nvPr>
        </p:nvSpPr>
        <p:spPr>
          <a:xfrm>
            <a:off x="316232" y="254129"/>
            <a:ext cx="7970839" cy="2357138"/>
          </a:xfrm>
          <a:prstGeom prst="rect">
            <a:avLst/>
          </a:prstGeom>
        </p:spPr>
        <p:txBody>
          <a:bodyPr/>
          <a:lstStyle/>
          <a:p>
            <a:pPr>
              <a:defRPr sz="3600">
                <a:latin typeface="+mn-lt"/>
                <a:ea typeface="+mn-ea"/>
                <a:cs typeface="+mn-cs"/>
                <a:sym typeface="Arial"/>
              </a:defRPr>
            </a:pPr>
            <a:r>
              <a:t>    Le calembour </a:t>
            </a:r>
            <a:br/>
            <a:r>
              <a:t>	et l’humour potache…</a:t>
            </a:r>
            <a:br/>
            <a:r>
              <a:t>(</a:t>
            </a:r>
            <a:r>
              <a:rPr sz="3100"/>
              <a:t>quand l’homophonie bouscule le sens)</a:t>
            </a:r>
          </a:p>
        </p:txBody>
      </p:sp>
      <p:sp>
        <p:nvSpPr>
          <p:cNvPr id="132" name="«...Je suis romaine hélas puisque mon époux l'est. »…"/>
          <p:cNvSpPr txBox="1">
            <a:spLocks noGrp="1"/>
          </p:cNvSpPr>
          <p:nvPr>
            <p:ph type="body" idx="1"/>
          </p:nvPr>
        </p:nvSpPr>
        <p:spPr>
          <a:xfrm>
            <a:off x="685800" y="2508105"/>
            <a:ext cx="7772400" cy="4789685"/>
          </a:xfrm>
          <a:prstGeom prst="rect">
            <a:avLst/>
          </a:prstGeom>
        </p:spPr>
        <p:txBody>
          <a:bodyPr/>
          <a:lstStyle/>
          <a:p>
            <a:pPr>
              <a:lnSpc>
                <a:spcPct val="90000"/>
              </a:lnSpc>
              <a:buSzTx/>
              <a:buFont typeface="Wingdings"/>
              <a:buNone/>
              <a:defRPr sz="2800" b="1"/>
            </a:pPr>
            <a:endParaRPr/>
          </a:p>
          <a:p>
            <a:pPr>
              <a:lnSpc>
                <a:spcPct val="90000"/>
              </a:lnSpc>
              <a:buSzTx/>
              <a:buFont typeface="Wingdings"/>
              <a:buNone/>
              <a:defRPr b="1"/>
            </a:pPr>
            <a:r>
              <a:rPr sz="2400"/>
              <a:t> </a:t>
            </a:r>
            <a:r>
              <a:rPr sz="1500"/>
              <a:t>	</a:t>
            </a:r>
          </a:p>
          <a:p>
            <a:pPr>
              <a:lnSpc>
                <a:spcPct val="90000"/>
              </a:lnSpc>
              <a:buSzTx/>
              <a:buFont typeface="Wingdings"/>
              <a:buNone/>
              <a:defRPr sz="2400" b="1"/>
            </a:pPr>
            <a:r>
              <a:t>«...Je suis romaine hélas puisque mon époux l'est. »</a:t>
            </a:r>
          </a:p>
          <a:p>
            <a:pPr>
              <a:lnSpc>
                <a:spcPct val="90000"/>
              </a:lnSpc>
              <a:buSzTx/>
              <a:buFont typeface="Wingdings"/>
              <a:buNone/>
              <a:defRPr sz="2400" b="1"/>
            </a:pPr>
            <a:r>
              <a:t>	</a:t>
            </a:r>
          </a:p>
          <a:p>
            <a:pPr>
              <a:lnSpc>
                <a:spcPct val="90000"/>
              </a:lnSpc>
              <a:buSzTx/>
              <a:buFont typeface="Wingdings"/>
              <a:buNone/>
              <a:defRPr sz="1500" b="1"/>
            </a:pPr>
            <a:r>
              <a:rPr sz="2400" i="1"/>
              <a:t>«…Je suis ro[Ménélas] puisque mon é[poulet]. » </a:t>
            </a:r>
            <a:r>
              <a:rPr sz="2400"/>
              <a:t>	    </a:t>
            </a:r>
            <a:r>
              <a:rPr sz="1400" b="0">
                <a:latin typeface="ＭＳ ゴシック"/>
                <a:ea typeface="ＭＳ ゴシック"/>
                <a:cs typeface="ＭＳ ゴシック"/>
                <a:sym typeface="ＭＳ ゴシック"/>
              </a:rPr>
              <a:t/>
            </a:r>
            <a:br>
              <a:rPr sz="1400" b="0">
                <a:latin typeface="ＭＳ ゴシック"/>
                <a:ea typeface="ＭＳ ゴシック"/>
                <a:cs typeface="ＭＳ ゴシック"/>
                <a:sym typeface="ＭＳ ゴシック"/>
              </a:rPr>
            </a:br>
            <a:endParaRPr sz="1400" b="0">
              <a:latin typeface="ＭＳ ゴシック"/>
              <a:ea typeface="ＭＳ ゴシック"/>
              <a:cs typeface="ＭＳ ゴシック"/>
              <a:sym typeface="ＭＳ ゴシック"/>
            </a:endParaRPr>
          </a:p>
          <a:p>
            <a:pPr>
              <a:lnSpc>
                <a:spcPct val="90000"/>
              </a:lnSpc>
              <a:buSzTx/>
              <a:buFont typeface="Wingdings"/>
              <a:buNone/>
              <a:defRPr sz="1500" b="1"/>
            </a:pPr>
            <a:r>
              <a:rPr sz="1400" b="0">
                <a:latin typeface="ＭＳ ゴシック"/>
                <a:ea typeface="ＭＳ ゴシック"/>
                <a:cs typeface="ＭＳ ゴシック"/>
                <a:sym typeface="ＭＳ ゴシック"/>
              </a:rPr>
              <a:t>                                     </a:t>
            </a:r>
            <a:r>
              <a:rPr sz="1800"/>
              <a:t>(Corneille - dans un pastiche potache)	</a:t>
            </a:r>
          </a:p>
        </p:txBody>
      </p:sp>
    </p:spTree>
  </p:cSld>
  <p:clrMapOvr>
    <a:masterClrMapping/>
  </p:clrMapOvr>
  <mc:AlternateContent xmlns:mc="http://schemas.openxmlformats.org/markup-compatibility/2006" xmlns:p14="http://schemas.microsoft.com/office/powerpoint/2010/main">
    <mc:Choice Requires="p14">
      <p:transition spd="slow" p14:dur="1500">
        <p:cover dir="d"/>
      </p:transition>
    </mc:Choice>
    <mc:Fallback xmlns="" xmlns:m="http://schemas.openxmlformats.org/officeDocument/2006/math" xmlns:a14="http://schemas.microsoft.com/office/drawing/2010/main">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2" nodeType="clickEffect">
                                  <p:stCondLst>
                                    <p:cond delay="0"/>
                                  </p:stCondLst>
                                  <p:iterate>
                                    <p:tmAbs val="0"/>
                                  </p:iterate>
                                  <p:childTnLst>
                                    <p:set>
                                      <p:cBhvr>
                                        <p:cTn id="6" fill="hold"/>
                                        <p:tgtEl>
                                          <p:spTgt spid="132"/>
                                        </p:tgtEl>
                                        <p:attrNameLst>
                                          <p:attrName>style.visibility</p:attrName>
                                        </p:attrNameLst>
                                      </p:cBhvr>
                                      <p:to>
                                        <p:strVal val="visible"/>
                                      </p:to>
                                    </p:set>
                                    <p:anim calcmode="lin" valueType="num">
                                      <p:cBhvr>
                                        <p:cTn id="7" dur="500" fill="hold"/>
                                        <p:tgtEl>
                                          <p:spTgt spid="132"/>
                                        </p:tgtEl>
                                        <p:attrNameLst>
                                          <p:attrName>ppt_x</p:attrName>
                                        </p:attrNameLst>
                                      </p:cBhvr>
                                      <p:tavLst>
                                        <p:tav tm="0">
                                          <p:val>
                                            <p:strVal val="#ppt_x"/>
                                          </p:val>
                                        </p:tav>
                                        <p:tav tm="100000">
                                          <p:val>
                                            <p:strVal val="#ppt_x"/>
                                          </p:val>
                                        </p:tav>
                                      </p:tavLst>
                                    </p:anim>
                                    <p:anim calcmode="lin" valueType="num">
                                      <p:cBhvr>
                                        <p:cTn id="8" dur="500" fill="hold"/>
                                        <p:tgtEl>
                                          <p:spTgt spid="1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2"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135" name="Le calembour   (et l’humour potache)"/>
          <p:cNvSpPr txBox="1">
            <a:spLocks noGrp="1"/>
          </p:cNvSpPr>
          <p:nvPr>
            <p:ph type="title"/>
          </p:nvPr>
        </p:nvSpPr>
        <p:spPr>
          <a:xfrm>
            <a:off x="316232" y="254129"/>
            <a:ext cx="7970839" cy="1524001"/>
          </a:xfrm>
          <a:prstGeom prst="rect">
            <a:avLst/>
          </a:prstGeom>
        </p:spPr>
        <p:txBody>
          <a:bodyPr/>
          <a:lstStyle/>
          <a:p>
            <a:pPr>
              <a:defRPr sz="3600">
                <a:latin typeface="+mn-lt"/>
                <a:ea typeface="+mn-ea"/>
                <a:cs typeface="+mn-cs"/>
                <a:sym typeface="Arial"/>
              </a:defRPr>
            </a:pPr>
            <a:r>
              <a:t>    Le calembour </a:t>
            </a:r>
            <a:br/>
            <a:r>
              <a:t>	(et l’humour potache)</a:t>
            </a:r>
          </a:p>
        </p:txBody>
      </p:sp>
      <p:sp>
        <p:nvSpPr>
          <p:cNvPr id="136" name="« ...Et trois fois dans son sein, le fer a repassé »……"/>
          <p:cNvSpPr txBox="1">
            <a:spLocks noGrp="1"/>
          </p:cNvSpPr>
          <p:nvPr>
            <p:ph type="body" idx="1"/>
          </p:nvPr>
        </p:nvSpPr>
        <p:spPr>
          <a:xfrm>
            <a:off x="900303" y="2240268"/>
            <a:ext cx="7772401" cy="4789684"/>
          </a:xfrm>
          <a:prstGeom prst="rect">
            <a:avLst/>
          </a:prstGeom>
        </p:spPr>
        <p:txBody>
          <a:bodyPr/>
          <a:lstStyle/>
          <a:p>
            <a:pPr>
              <a:lnSpc>
                <a:spcPct val="90000"/>
              </a:lnSpc>
              <a:buSzTx/>
              <a:buFont typeface="Wingdings"/>
              <a:buNone/>
              <a:defRPr sz="2400" b="1"/>
            </a:pPr>
            <a:endParaRPr/>
          </a:p>
          <a:p>
            <a:pPr>
              <a:lnSpc>
                <a:spcPct val="90000"/>
              </a:lnSpc>
              <a:buSzTx/>
              <a:buFont typeface="Wingdings"/>
              <a:buNone/>
              <a:defRPr sz="2400" b="1"/>
            </a:pPr>
            <a:r>
              <a:t> 		</a:t>
            </a:r>
          </a:p>
          <a:p>
            <a:pPr>
              <a:lnSpc>
                <a:spcPct val="90000"/>
              </a:lnSpc>
              <a:buSzTx/>
              <a:buFont typeface="Wingdings"/>
              <a:buNone/>
              <a:defRPr sz="2400" b="1"/>
            </a:pPr>
            <a:endParaRPr/>
          </a:p>
          <a:p>
            <a:pPr>
              <a:lnSpc>
                <a:spcPct val="90000"/>
              </a:lnSpc>
              <a:buSzTx/>
              <a:buFont typeface="Wingdings"/>
              <a:buNone/>
              <a:defRPr sz="2400" b="1"/>
            </a:pPr>
            <a:r>
              <a:t>« ...Et trois fois dans son sein, le fer a repassé »… </a:t>
            </a:r>
            <a:br/>
            <a:endParaRPr/>
          </a:p>
          <a:p>
            <a:pPr>
              <a:lnSpc>
                <a:spcPct val="90000"/>
              </a:lnSpc>
              <a:buSzTx/>
              <a:buFont typeface="Wingdings"/>
              <a:buNone/>
              <a:defRPr sz="2400" b="1"/>
            </a:pPr>
            <a:r>
              <a:t>				   </a:t>
            </a:r>
            <a:r>
              <a:rPr sz="1800"/>
              <a:t>(Corneille - dans un pastiche potache)</a:t>
            </a:r>
          </a:p>
        </p:txBody>
      </p:sp>
    </p:spTree>
  </p:cSld>
  <p:clrMapOvr>
    <a:masterClrMapping/>
  </p:clrMapOvr>
  <mc:AlternateContent xmlns:mc="http://schemas.openxmlformats.org/markup-compatibility/2006" xmlns:p14="http://schemas.microsoft.com/office/powerpoint/2010/main">
    <mc:Choice xmlns="" xmlns:m="http://schemas.openxmlformats.org/officeDocument/2006/math" xmlns:a14="http://schemas.microsoft.com/office/drawing/2010/main" xmlns:p15="http://schemas.microsoft.com/office/powerpoint/2012/main" Requires="p15">
      <p:transition xmlns:p14="http://schemas.microsoft.com/office/powerpoint/2010/main" spd="slow" advClick="1" p14:dur="1500">
        <p15:prstTrans prst="peelOff" invX="1"/>
      </p:transition>
    </mc:Choice>
    <mc:Choice Requires="p14">
      <p:transition spd="slow" p14:dur="1500">
        <p:wipe/>
      </p:transition>
    </mc:Choice>
    <mc:Fallback xmlns="" xmlns:m="http://schemas.openxmlformats.org/officeDocument/2006/math" xmlns:a14="http://schemas.microsoft.com/office/drawing/2010/main">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2" nodeType="clickEffect">
                                  <p:stCondLst>
                                    <p:cond delay="0"/>
                                  </p:stCondLst>
                                  <p:iterate>
                                    <p:tmAbs val="0"/>
                                  </p:iterate>
                                  <p:childTnLst>
                                    <p:set>
                                      <p:cBhvr>
                                        <p:cTn id="6" fill="hold"/>
                                        <p:tgtEl>
                                          <p:spTgt spid="136"/>
                                        </p:tgtEl>
                                        <p:attrNameLst>
                                          <p:attrName>style.visibility</p:attrName>
                                        </p:attrNameLst>
                                      </p:cBhvr>
                                      <p:to>
                                        <p:strVal val="visible"/>
                                      </p:to>
                                    </p:set>
                                    <p:anim calcmode="lin" valueType="num">
                                      <p:cBhvr>
                                        <p:cTn id="7" dur="1000" fill="hold"/>
                                        <p:tgtEl>
                                          <p:spTgt spid="136"/>
                                        </p:tgtEl>
                                        <p:attrNameLst>
                                          <p:attrName>ppt_x</p:attrName>
                                        </p:attrNameLst>
                                      </p:cBhvr>
                                      <p:tavLst>
                                        <p:tav tm="0">
                                          <p:val>
                                            <p:strVal val="#ppt_x"/>
                                          </p:val>
                                        </p:tav>
                                        <p:tav tm="100000">
                                          <p:val>
                                            <p:strVal val="#ppt_x"/>
                                          </p:val>
                                        </p:tav>
                                      </p:tavLst>
                                    </p:anim>
                                    <p:anim calcmode="lin" valueType="num">
                                      <p:cBhvr>
                                        <p:cTn id="8" dur="1000" fill="hold"/>
                                        <p:tgtEl>
                                          <p:spTgt spid="13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2"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139" name="Le calembour   (et l’humour potache)"/>
          <p:cNvSpPr txBox="1">
            <a:spLocks noGrp="1"/>
          </p:cNvSpPr>
          <p:nvPr>
            <p:ph type="title"/>
          </p:nvPr>
        </p:nvSpPr>
        <p:spPr>
          <a:xfrm>
            <a:off x="316232" y="254129"/>
            <a:ext cx="7970839" cy="1524001"/>
          </a:xfrm>
          <a:prstGeom prst="rect">
            <a:avLst/>
          </a:prstGeom>
        </p:spPr>
        <p:txBody>
          <a:bodyPr/>
          <a:lstStyle/>
          <a:p>
            <a:pPr>
              <a:defRPr sz="3600">
                <a:latin typeface="+mn-lt"/>
                <a:ea typeface="+mn-ea"/>
                <a:cs typeface="+mn-cs"/>
                <a:sym typeface="Arial"/>
              </a:defRPr>
            </a:pPr>
            <a:r>
              <a:t>    Le calembour </a:t>
            </a:r>
            <a:br/>
            <a:r>
              <a:t>	(et l’humour potache)</a:t>
            </a:r>
          </a:p>
        </p:txBody>
      </p:sp>
      <p:sp>
        <p:nvSpPr>
          <p:cNvPr id="140" name="« Quand on pousse Fred Astaire, ça Gene Kelly… »…"/>
          <p:cNvSpPr txBox="1">
            <a:spLocks noGrp="1"/>
          </p:cNvSpPr>
          <p:nvPr>
            <p:ph type="body" idx="1"/>
          </p:nvPr>
        </p:nvSpPr>
        <p:spPr>
          <a:xfrm>
            <a:off x="900303" y="1394465"/>
            <a:ext cx="7970838" cy="4789685"/>
          </a:xfrm>
          <a:prstGeom prst="rect">
            <a:avLst/>
          </a:prstGeom>
        </p:spPr>
        <p:txBody>
          <a:bodyPr/>
          <a:lstStyle/>
          <a:p>
            <a:pPr>
              <a:lnSpc>
                <a:spcPct val="90000"/>
              </a:lnSpc>
              <a:buSzTx/>
              <a:buFont typeface="Wingdings"/>
              <a:buNone/>
              <a:defRPr sz="2800"/>
            </a:pPr>
            <a:r>
              <a:t/>
            </a:r>
            <a:br/>
            <a:r>
              <a:rPr sz="1300">
                <a:latin typeface="ＭＳ ゴシック"/>
                <a:ea typeface="ＭＳ ゴシック"/>
                <a:cs typeface="ＭＳ ゴシック"/>
                <a:sym typeface="ＭＳ ゴシック"/>
              </a:rPr>
              <a:t/>
            </a:r>
            <a:br>
              <a:rPr sz="1300">
                <a:latin typeface="ＭＳ ゴシック"/>
                <a:ea typeface="ＭＳ ゴシック"/>
                <a:cs typeface="ＭＳ ゴシック"/>
                <a:sym typeface="ＭＳ ゴシック"/>
              </a:rPr>
            </a:br>
            <a:r>
              <a:rPr sz="2400">
                <a:latin typeface="ＭＳ ゴシック"/>
                <a:ea typeface="ＭＳ ゴシック"/>
                <a:cs typeface="ＭＳ ゴシック"/>
                <a:sym typeface="ＭＳ ゴシック"/>
              </a:rPr>
              <a:t/>
            </a:r>
            <a:br>
              <a:rPr sz="2400">
                <a:latin typeface="ＭＳ ゴシック"/>
                <a:ea typeface="ＭＳ ゴシック"/>
                <a:cs typeface="ＭＳ ゴシック"/>
                <a:sym typeface="ＭＳ ゴシック"/>
              </a:rPr>
            </a:br>
            <a:r>
              <a:rPr sz="2400" b="1"/>
              <a:t>« Quand on pousse </a:t>
            </a:r>
            <a:r>
              <a:rPr sz="2400" b="1" i="1">
                <a:solidFill>
                  <a:schemeClr val="accent6">
                    <a:lumOff val="-8741"/>
                  </a:schemeClr>
                </a:solidFill>
              </a:rPr>
              <a:t>Fred Astaire</a:t>
            </a:r>
            <a:r>
              <a:rPr sz="2400" b="1"/>
              <a:t>, ça </a:t>
            </a:r>
            <a:r>
              <a:rPr sz="2400" b="1" i="1">
                <a:solidFill>
                  <a:schemeClr val="accent6">
                    <a:lumOff val="-8741"/>
                  </a:schemeClr>
                </a:solidFill>
              </a:rPr>
              <a:t>Gene Kelly</a:t>
            </a:r>
            <a:r>
              <a:rPr sz="2400" b="1"/>
              <a:t>… »</a:t>
            </a:r>
            <a:br>
              <a:rPr sz="2400" b="1"/>
            </a:br>
            <a:endParaRPr sz="2400" b="1"/>
          </a:p>
          <a:p>
            <a:pPr>
              <a:lnSpc>
                <a:spcPct val="90000"/>
              </a:lnSpc>
              <a:buSzTx/>
              <a:buFont typeface="Wingdings"/>
              <a:buNone/>
              <a:defRPr sz="2800"/>
            </a:pPr>
            <a:r>
              <a:rPr sz="2400" b="1"/>
              <a:t>                                            *</a:t>
            </a:r>
            <a:br>
              <a:rPr sz="2400" b="1"/>
            </a:br>
            <a:r>
              <a:rPr sz="2400" b="1"/>
              <a:t>« – Tu connais la nouvelle ? </a:t>
            </a:r>
            <a:r>
              <a:rPr sz="2400" b="1" i="1">
                <a:solidFill>
                  <a:schemeClr val="accent6">
                    <a:lumOff val="-8741"/>
                  </a:schemeClr>
                </a:solidFill>
              </a:rPr>
              <a:t>Areta Franklin</a:t>
            </a:r>
            <a:r>
              <a:rPr sz="2400" b="1"/>
              <a:t> s'est mariée avec </a:t>
            </a:r>
            <a:r>
              <a:rPr sz="2400" b="1" i="1">
                <a:solidFill>
                  <a:schemeClr val="accent6">
                    <a:lumOff val="-8741"/>
                  </a:schemeClr>
                </a:solidFill>
              </a:rPr>
              <a:t>Sean Connery</a:t>
            </a:r>
            <a:r>
              <a:rPr sz="2400" b="1"/>
              <a:t>.</a:t>
            </a:r>
            <a:br>
              <a:rPr sz="2400" b="1"/>
            </a:br>
            <a:r>
              <a:rPr sz="2400" b="1"/>
              <a:t>– Ah bon ?</a:t>
            </a:r>
            <a:br>
              <a:rPr sz="2400" b="1"/>
            </a:br>
            <a:r>
              <a:rPr sz="2400" b="1"/>
              <a:t>– Et tu sais comment elle s'appelle maintenant ?</a:t>
            </a:r>
            <a:br>
              <a:rPr sz="2400" b="1"/>
            </a:br>
            <a:r>
              <a:rPr sz="2400" b="1"/>
              <a:t>– ???…</a:t>
            </a:r>
            <a:br>
              <a:rPr sz="2400" b="1"/>
            </a:br>
            <a:r>
              <a:rPr sz="2400" b="1"/>
              <a:t>– </a:t>
            </a:r>
            <a:r>
              <a:rPr sz="2400" b="1" i="1">
                <a:solidFill>
                  <a:schemeClr val="accent6">
                    <a:lumOff val="-8741"/>
                  </a:schemeClr>
                </a:solidFill>
              </a:rPr>
              <a:t>Arrête ta connerie</a:t>
            </a:r>
            <a:r>
              <a:rPr sz="2400" b="1">
                <a:solidFill>
                  <a:schemeClr val="accent6">
                    <a:lumOff val="-8741"/>
                  </a:schemeClr>
                </a:solidFill>
              </a:rPr>
              <a:t> </a:t>
            </a:r>
            <a:r>
              <a:rPr sz="2400" b="1" i="1">
                <a:solidFill>
                  <a:schemeClr val="accent6">
                    <a:lumOff val="-8741"/>
                  </a:schemeClr>
                </a:solidFill>
              </a:rPr>
              <a:t>!</a:t>
            </a:r>
            <a:r>
              <a:rPr sz="2400" b="1"/>
              <a:t> »</a:t>
            </a:r>
            <a:endParaRPr sz="1400"/>
          </a:p>
          <a:p>
            <a:pPr>
              <a:lnSpc>
                <a:spcPct val="90000"/>
              </a:lnSpc>
              <a:buSzTx/>
              <a:buFont typeface="Wingdings"/>
              <a:buNone/>
              <a:defRPr sz="2800"/>
            </a:pPr>
            <a:endParaRPr sz="1400"/>
          </a:p>
          <a:p>
            <a:pPr>
              <a:lnSpc>
                <a:spcPct val="90000"/>
              </a:lnSpc>
              <a:buSzTx/>
              <a:buFont typeface="Wingdings"/>
              <a:buNone/>
              <a:defRPr sz="2000"/>
            </a:pPr>
            <a:endParaRPr sz="1400"/>
          </a:p>
          <a:p>
            <a:pPr>
              <a:lnSpc>
                <a:spcPct val="90000"/>
              </a:lnSpc>
              <a:buSzTx/>
              <a:buFont typeface="Wingdings"/>
              <a:buNone/>
              <a:defRPr sz="2000"/>
            </a:pPr>
            <a:endParaRPr sz="1400"/>
          </a:p>
          <a:p>
            <a:pPr>
              <a:lnSpc>
                <a:spcPct val="90000"/>
              </a:lnSpc>
              <a:buSzTx/>
              <a:buFont typeface="Wingdings"/>
              <a:buNone/>
              <a:defRPr sz="2800"/>
            </a:pPr>
            <a:r>
              <a:t>								...</a:t>
            </a:r>
          </a:p>
        </p:txBody>
      </p:sp>
    </p:spTree>
  </p:cSld>
  <p:clrMapOvr>
    <a:masterClrMapping/>
  </p:clrMapOvr>
  <mc:AlternateContent xmlns:mc="http://schemas.openxmlformats.org/markup-compatibility/2006" xmlns:p14="http://schemas.microsoft.com/office/powerpoint/2010/main">
    <mc:Choice xmlns="" xmlns:m="http://schemas.openxmlformats.org/officeDocument/2006/math" xmlns:a14="http://schemas.microsoft.com/office/drawing/2010/main" xmlns:p15="http://schemas.microsoft.com/office/powerpoint/2012/main" Requires="p15">
      <p:transition xmlns:p14="http://schemas.microsoft.com/office/powerpoint/2010/main" spd="slow" advClick="1" p14:dur="1500">
        <p15:prstTrans prst="peelOff" invX="1"/>
      </p:transition>
    </mc:Choice>
    <mc:Choice Requires="p14">
      <p:transition spd="slow" p14:dur="1500">
        <p:wipe/>
      </p:transition>
    </mc:Choice>
    <mc:Fallback xmlns="" xmlns:m="http://schemas.openxmlformats.org/officeDocument/2006/math" xmlns:a14="http://schemas.microsoft.com/office/drawing/2010/main">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2" nodeType="clickEffect">
                                  <p:stCondLst>
                                    <p:cond delay="0"/>
                                  </p:stCondLst>
                                  <p:iterate>
                                    <p:tmAbs val="0"/>
                                  </p:iterate>
                                  <p:childTnLst>
                                    <p:set>
                                      <p:cBhvr>
                                        <p:cTn id="6" fill="hold"/>
                                        <p:tgtEl>
                                          <p:spTgt spid="140"/>
                                        </p:tgtEl>
                                        <p:attrNameLst>
                                          <p:attrName>style.visibility</p:attrName>
                                        </p:attrNameLst>
                                      </p:cBhvr>
                                      <p:to>
                                        <p:strVal val="visible"/>
                                      </p:to>
                                    </p:set>
                                    <p:anim calcmode="lin" valueType="num">
                                      <p:cBhvr>
                                        <p:cTn id="7" dur="1000" fill="hold"/>
                                        <p:tgtEl>
                                          <p:spTgt spid="140"/>
                                        </p:tgtEl>
                                        <p:attrNameLst>
                                          <p:attrName>ppt_x</p:attrName>
                                        </p:attrNameLst>
                                      </p:cBhvr>
                                      <p:tavLst>
                                        <p:tav tm="0">
                                          <p:val>
                                            <p:strVal val="#ppt_x"/>
                                          </p:val>
                                        </p:tav>
                                        <p:tav tm="100000">
                                          <p:val>
                                            <p:strVal val="#ppt_x"/>
                                          </p:val>
                                        </p:tav>
                                      </p:tavLst>
                                    </p:anim>
                                    <p:anim calcmode="lin" valueType="num">
                                      <p:cBhvr>
                                        <p:cTn id="8" dur="1000" fill="hold"/>
                                        <p:tgtEl>
                                          <p:spTgt spid="1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2"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143" name="Le calembour   (et l’humour potache)"/>
          <p:cNvSpPr txBox="1">
            <a:spLocks noGrp="1"/>
          </p:cNvSpPr>
          <p:nvPr>
            <p:ph type="title"/>
          </p:nvPr>
        </p:nvSpPr>
        <p:spPr>
          <a:xfrm>
            <a:off x="316232" y="254129"/>
            <a:ext cx="7970839" cy="1524001"/>
          </a:xfrm>
          <a:prstGeom prst="rect">
            <a:avLst/>
          </a:prstGeom>
        </p:spPr>
        <p:txBody>
          <a:bodyPr/>
          <a:lstStyle/>
          <a:p>
            <a:pPr>
              <a:defRPr sz="3600">
                <a:latin typeface="+mn-lt"/>
                <a:ea typeface="+mn-ea"/>
                <a:cs typeface="+mn-cs"/>
                <a:sym typeface="Arial"/>
              </a:defRPr>
            </a:pPr>
            <a:r>
              <a:t>    Le calembour </a:t>
            </a:r>
            <a:br/>
            <a:r>
              <a:t>	(et l’humour potache)</a:t>
            </a:r>
          </a:p>
        </p:txBody>
      </p:sp>
      <p:sp>
        <p:nvSpPr>
          <p:cNvPr id="144" name="Dans le classique : Si t’es gai, ris donc……"/>
          <p:cNvSpPr txBox="1">
            <a:spLocks noGrp="1"/>
          </p:cNvSpPr>
          <p:nvPr>
            <p:ph type="body" idx="1"/>
          </p:nvPr>
        </p:nvSpPr>
        <p:spPr>
          <a:xfrm>
            <a:off x="900303" y="1563626"/>
            <a:ext cx="7772401" cy="4789684"/>
          </a:xfrm>
          <a:prstGeom prst="rect">
            <a:avLst/>
          </a:prstGeom>
        </p:spPr>
        <p:txBody>
          <a:bodyPr/>
          <a:lstStyle/>
          <a:p>
            <a:pPr>
              <a:lnSpc>
                <a:spcPct val="90000"/>
              </a:lnSpc>
              <a:buSzTx/>
              <a:buFont typeface="Wingdings"/>
              <a:buNone/>
              <a:defRPr b="1"/>
            </a:pPr>
            <a:endParaRPr sz="2400"/>
          </a:p>
          <a:p>
            <a:pPr>
              <a:lnSpc>
                <a:spcPct val="90000"/>
              </a:lnSpc>
              <a:buSzTx/>
              <a:buFont typeface="Wingdings"/>
              <a:buNone/>
              <a:defRPr sz="2400" b="1"/>
            </a:pPr>
            <a:endParaRPr sz="2400"/>
          </a:p>
          <a:p>
            <a:pPr>
              <a:lnSpc>
                <a:spcPct val="90000"/>
              </a:lnSpc>
              <a:buSzTx/>
              <a:buFont typeface="Wingdings"/>
              <a:buNone/>
              <a:defRPr sz="2400" b="1"/>
            </a:pPr>
            <a:r>
              <a:t>Dans le classique :</a:t>
            </a:r>
            <a:r>
              <a:rPr b="0" i="1"/>
              <a:t> </a:t>
            </a:r>
            <a:r>
              <a:rPr i="1"/>
              <a:t>Si t’es gai, ris donc…</a:t>
            </a:r>
          </a:p>
          <a:p>
            <a:pPr>
              <a:lnSpc>
                <a:spcPct val="90000"/>
              </a:lnSpc>
              <a:buSzTx/>
              <a:buFont typeface="Wingdings"/>
              <a:buNone/>
              <a:defRPr sz="2400" b="1"/>
            </a:pPr>
            <a:r>
              <a:rPr b="0">
                <a:latin typeface="ＭＳ ゴシック"/>
                <a:ea typeface="ＭＳ ゴシック"/>
                <a:cs typeface="ＭＳ ゴシック"/>
                <a:sym typeface="ＭＳ ゴシック"/>
              </a:rPr>
              <a:t/>
            </a:r>
            <a:br>
              <a:rPr b="0">
                <a:latin typeface="ＭＳ ゴシック"/>
                <a:ea typeface="ＭＳ ゴシック"/>
                <a:cs typeface="ＭＳ ゴシック"/>
                <a:sym typeface="ＭＳ ゴシック"/>
              </a:rPr>
            </a:br>
            <a:r>
              <a:t>Il n'y a aucune relation significative entre la </a:t>
            </a:r>
            <a:r>
              <a:rPr i="1"/>
              <a:t>gaieté</a:t>
            </a:r>
            <a:r>
              <a:t> et le </a:t>
            </a:r>
            <a:r>
              <a:rPr i="1"/>
              <a:t>guéridon</a:t>
            </a:r>
            <a:r>
              <a:t> </a:t>
            </a:r>
            <a:br/>
            <a:r>
              <a:t>qui est pourtant supposé la provoquer…</a:t>
            </a:r>
          </a:p>
          <a:p>
            <a:pPr>
              <a:lnSpc>
                <a:spcPct val="90000"/>
              </a:lnSpc>
              <a:buSzTx/>
              <a:buFont typeface="Wingdings"/>
              <a:buNone/>
              <a:defRPr sz="2400" b="1"/>
            </a:pPr>
            <a:r>
              <a:rPr b="0">
                <a:latin typeface="ＭＳ ゴシック"/>
                <a:ea typeface="ＭＳ ゴシック"/>
                <a:cs typeface="ＭＳ ゴシック"/>
                <a:sym typeface="ＭＳ ゴシック"/>
              </a:rPr>
              <a:t/>
            </a:r>
            <a:br>
              <a:rPr b="0">
                <a:latin typeface="ＭＳ ゴシック"/>
                <a:ea typeface="ＭＳ ゴシック"/>
                <a:cs typeface="ＭＳ ゴシック"/>
                <a:sym typeface="ＭＳ ゴシック"/>
              </a:rPr>
            </a:br>
            <a:r>
              <a:t>Cette fausse fenêtre, ce piège grossier, crée pourtant un </a:t>
            </a:r>
            <a:r>
              <a:rPr i="1"/>
              <a:t>effet de rupture</a:t>
            </a:r>
            <a:r>
              <a:t> qui provoque le rire…	</a:t>
            </a:r>
          </a:p>
        </p:txBody>
      </p:sp>
    </p:spTree>
  </p:cSld>
  <p:clrMapOvr>
    <a:masterClrMapping/>
  </p:clrMapOvr>
  <mc:AlternateContent xmlns:mc="http://schemas.openxmlformats.org/markup-compatibility/2006" xmlns:p14="http://schemas.microsoft.com/office/powerpoint/2010/main">
    <mc:Choice xmlns="" xmlns:m="http://schemas.openxmlformats.org/officeDocument/2006/math" xmlns:a14="http://schemas.microsoft.com/office/drawing/2010/main" xmlns:p15="http://schemas.microsoft.com/office/powerpoint/2012/main" Requires="p15">
      <p:transition xmlns:p14="http://schemas.microsoft.com/office/powerpoint/2010/main" spd="slow" advClick="1" p14:dur="1500">
        <p15:prstTrans prst="peelOff" invX="1"/>
      </p:transition>
    </mc:Choice>
    <mc:Choice Requires="p14">
      <p:transition spd="slow" p14:dur="1500">
        <p:wipe/>
      </p:transition>
    </mc:Choice>
    <mc:Fallback xmlns="" xmlns:m="http://schemas.openxmlformats.org/officeDocument/2006/math" xmlns:a14="http://schemas.microsoft.com/office/drawing/2010/main">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2" nodeType="clickEffect">
                                  <p:stCondLst>
                                    <p:cond delay="0"/>
                                  </p:stCondLst>
                                  <p:iterate>
                                    <p:tmAbs val="0"/>
                                  </p:iterate>
                                  <p:childTnLst>
                                    <p:set>
                                      <p:cBhvr>
                                        <p:cTn id="6" fill="hold"/>
                                        <p:tgtEl>
                                          <p:spTgt spid="144"/>
                                        </p:tgtEl>
                                        <p:attrNameLst>
                                          <p:attrName>style.visibility</p:attrName>
                                        </p:attrNameLst>
                                      </p:cBhvr>
                                      <p:to>
                                        <p:strVal val="visible"/>
                                      </p:to>
                                    </p:set>
                                    <p:anim calcmode="lin" valueType="num">
                                      <p:cBhvr>
                                        <p:cTn id="7" dur="500" fill="hold"/>
                                        <p:tgtEl>
                                          <p:spTgt spid="144"/>
                                        </p:tgtEl>
                                        <p:attrNameLst>
                                          <p:attrName>ppt_x</p:attrName>
                                        </p:attrNameLst>
                                      </p:cBhvr>
                                      <p:tavLst>
                                        <p:tav tm="0">
                                          <p:val>
                                            <p:strVal val="#ppt_x"/>
                                          </p:val>
                                        </p:tav>
                                        <p:tav tm="100000">
                                          <p:val>
                                            <p:strVal val="#ppt_x"/>
                                          </p:val>
                                        </p:tav>
                                      </p:tavLst>
                                    </p:anim>
                                    <p:anim calcmode="lin" valueType="num">
                                      <p:cBhvr>
                                        <p:cTn id="8" dur="500" fill="hold"/>
                                        <p:tgtEl>
                                          <p:spTgt spid="1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2"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147" name="Définition :"/>
          <p:cNvSpPr txBox="1">
            <a:spLocks noGrp="1"/>
          </p:cNvSpPr>
          <p:nvPr>
            <p:ph type="title"/>
          </p:nvPr>
        </p:nvSpPr>
        <p:spPr>
          <a:xfrm>
            <a:off x="685800" y="304800"/>
            <a:ext cx="7772400" cy="1752600"/>
          </a:xfrm>
          <a:prstGeom prst="rect">
            <a:avLst/>
          </a:prstGeom>
        </p:spPr>
        <p:txBody>
          <a:bodyPr/>
          <a:lstStyle>
            <a:lvl1pPr>
              <a:defRPr sz="4000">
                <a:latin typeface="+mn-lt"/>
                <a:ea typeface="+mn-ea"/>
                <a:cs typeface="+mn-cs"/>
                <a:sym typeface="Arial"/>
              </a:defRPr>
            </a:lvl1pPr>
          </a:lstStyle>
          <a:p>
            <a:r>
              <a:t>Définition :</a:t>
            </a:r>
          </a:p>
        </p:txBody>
      </p:sp>
      <p:sp>
        <p:nvSpPr>
          <p:cNvPr id="148" name="Le trait d’esprit :…"/>
          <p:cNvSpPr txBox="1">
            <a:spLocks noGrp="1"/>
          </p:cNvSpPr>
          <p:nvPr>
            <p:ph type="body" idx="1"/>
          </p:nvPr>
        </p:nvSpPr>
        <p:spPr>
          <a:xfrm>
            <a:off x="990600" y="2057400"/>
            <a:ext cx="7772400" cy="4800600"/>
          </a:xfrm>
          <a:prstGeom prst="rect">
            <a:avLst/>
          </a:prstGeom>
        </p:spPr>
        <p:txBody>
          <a:bodyPr/>
          <a:lstStyle/>
          <a:p>
            <a:pPr marL="40640" indent="0">
              <a:buNone/>
            </a:pPr>
            <a:r>
              <a:rPr sz="2400" dirty="0"/>
              <a:t>Le </a:t>
            </a:r>
            <a:r>
              <a:rPr sz="2400" b="1" dirty="0"/>
              <a:t>trait d’esprit :</a:t>
            </a:r>
          </a:p>
          <a:p>
            <a:pPr>
              <a:buSzTx/>
              <a:buFont typeface="Wingdings"/>
              <a:buNone/>
            </a:pPr>
            <a:r>
              <a:rPr sz="2400" dirty="0"/>
              <a:t>	</a:t>
            </a:r>
            <a:r>
              <a:rPr sz="2000" dirty="0"/>
              <a:t>(= 2 lignes significatives)</a:t>
            </a:r>
          </a:p>
          <a:p>
            <a:pPr>
              <a:buSzTx/>
              <a:buFont typeface="Wingdings"/>
              <a:buNone/>
            </a:pPr>
            <a:r>
              <a:rPr sz="2400" dirty="0"/>
              <a:t>	L’esprit ajoute la </a:t>
            </a:r>
            <a:r>
              <a:rPr sz="2400" b="1" dirty="0"/>
              <a:t>réflexion</a:t>
            </a:r>
            <a:r>
              <a:rPr sz="2400" dirty="0"/>
              <a:t> à la </a:t>
            </a:r>
            <a:r>
              <a:rPr sz="2400" b="1" dirty="0"/>
              <a:t>réverbération</a:t>
            </a:r>
            <a:r>
              <a:rPr sz="2400" dirty="0"/>
              <a:t>. </a:t>
            </a:r>
            <a:r>
              <a:rPr sz="2400" dirty="0">
                <a:latin typeface="ＭＳ ゴシック"/>
                <a:ea typeface="ＭＳ ゴシック"/>
                <a:cs typeface="ＭＳ ゴシック"/>
                <a:sym typeface="ＭＳ ゴシック"/>
              </a:rPr>
              <a:t/>
            </a:r>
            <a:br>
              <a:rPr sz="2400" dirty="0">
                <a:latin typeface="ＭＳ ゴシック"/>
                <a:ea typeface="ＭＳ ゴシック"/>
                <a:cs typeface="ＭＳ ゴシック"/>
                <a:sym typeface="ＭＳ ゴシック"/>
              </a:rPr>
            </a:br>
            <a:r>
              <a:rPr sz="2400" dirty="0"/>
              <a:t>Ce n’est plus seulement un écho sonore qui redouble la ligne significative, </a:t>
            </a:r>
            <a:r>
              <a:rPr sz="2400" dirty="0">
                <a:latin typeface="ＭＳ ゴシック"/>
                <a:ea typeface="ＭＳ ゴシック"/>
                <a:cs typeface="ＭＳ ゴシック"/>
                <a:sym typeface="ＭＳ ゴシック"/>
              </a:rPr>
              <a:t/>
            </a:r>
            <a:br>
              <a:rPr sz="2400" dirty="0">
                <a:latin typeface="ＭＳ ゴシック"/>
                <a:ea typeface="ＭＳ ゴシック"/>
                <a:cs typeface="ＭＳ ゴシック"/>
                <a:sym typeface="ＭＳ ゴシック"/>
              </a:rPr>
            </a:br>
            <a:r>
              <a:rPr sz="2400" dirty="0"/>
              <a:t>mais un </a:t>
            </a:r>
            <a:r>
              <a:rPr sz="2400" b="1" i="1" dirty="0"/>
              <a:t>autre sens</a:t>
            </a:r>
            <a:r>
              <a:rPr sz="2400" dirty="0"/>
              <a:t> qui redouble ou contredit le premier. </a:t>
            </a:r>
            <a:r>
              <a:rPr sz="2400" dirty="0">
                <a:latin typeface="ＭＳ ゴシック"/>
                <a:ea typeface="ＭＳ ゴシック"/>
                <a:cs typeface="ＭＳ ゴシック"/>
                <a:sym typeface="ＭＳ ゴシック"/>
              </a:rPr>
              <a:t/>
            </a:r>
            <a:br>
              <a:rPr sz="2400" dirty="0">
                <a:latin typeface="ＭＳ ゴシック"/>
                <a:ea typeface="ＭＳ ゴシック"/>
                <a:cs typeface="ＭＳ ゴシック"/>
                <a:sym typeface="ＭＳ ゴシック"/>
              </a:rPr>
            </a:br>
            <a:endParaRPr sz="2400" dirty="0">
              <a:latin typeface="ＭＳ ゴシック"/>
              <a:ea typeface="ＭＳ ゴシック"/>
              <a:cs typeface="ＭＳ ゴシック"/>
              <a:sym typeface="ＭＳ ゴシック"/>
            </a:endParaRPr>
          </a:p>
        </p:txBody>
      </p:sp>
    </p:spTree>
  </p:cSld>
  <p:clrMapOvr>
    <a:masterClrMapping/>
  </p:clrMapOvr>
  <mc:AlternateContent xmlns:mc="http://schemas.openxmlformats.org/markup-compatibility/2006" xmlns:p14="http://schemas.microsoft.com/office/powerpoint/2010/main">
    <mc:Choice xmlns="" xmlns:m="http://schemas.openxmlformats.org/officeDocument/2006/math" xmlns:a14="http://schemas.microsoft.com/office/drawing/2010/main" xmlns:p15="http://schemas.microsoft.com/office/powerpoint/2012/main" Requires="p15">
      <p:transition xmlns:p14="http://schemas.microsoft.com/office/powerpoint/2010/main" spd="slow" advClick="1" p14:dur="1500">
        <p15:prstTrans prst="peelOff" invX="1"/>
      </p:transition>
    </mc:Choice>
    <mc:Choice Requires="p14">
      <p:transition spd="slow" p14:dur="1500">
        <p:wipe/>
      </p:transition>
    </mc:Choice>
    <mc:Fallback xmlns="" xmlns:m="http://schemas.openxmlformats.org/officeDocument/2006/math" xmlns:a14="http://schemas.microsoft.com/office/drawing/2010/main">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151" name="Homophonie / homophilie :"/>
          <p:cNvSpPr txBox="1">
            <a:spLocks noGrp="1"/>
          </p:cNvSpPr>
          <p:nvPr>
            <p:ph type="title"/>
          </p:nvPr>
        </p:nvSpPr>
        <p:spPr>
          <a:prstGeom prst="rect">
            <a:avLst/>
          </a:prstGeom>
        </p:spPr>
        <p:txBody>
          <a:bodyPr/>
          <a:lstStyle>
            <a:lvl1pPr>
              <a:defRPr sz="2800">
                <a:latin typeface="+mn-lt"/>
                <a:ea typeface="+mn-ea"/>
                <a:cs typeface="+mn-cs"/>
                <a:sym typeface="Arial"/>
              </a:defRPr>
            </a:lvl1pPr>
          </a:lstStyle>
          <a:p>
            <a:r>
              <a:t>Homophonie / homophilie :</a:t>
            </a:r>
          </a:p>
        </p:txBody>
      </p:sp>
      <p:sp>
        <p:nvSpPr>
          <p:cNvPr id="152" name="Une publicité télévisée pour l'Edam (fromage hollandais de la ville du même nom), présentée par le chanteur hollandais Dave, posait malicieusement cette question :…"/>
          <p:cNvSpPr txBox="1">
            <a:spLocks noGrp="1"/>
          </p:cNvSpPr>
          <p:nvPr>
            <p:ph type="body" idx="1"/>
          </p:nvPr>
        </p:nvSpPr>
        <p:spPr>
          <a:xfrm>
            <a:off x="685800" y="1981200"/>
            <a:ext cx="8001000" cy="4876800"/>
          </a:xfrm>
          <a:prstGeom prst="rect">
            <a:avLst/>
          </a:prstGeom>
        </p:spPr>
        <p:txBody>
          <a:bodyPr/>
          <a:lstStyle/>
          <a:p>
            <a:pPr>
              <a:buSzTx/>
              <a:buFont typeface="Wingdings"/>
              <a:buNone/>
            </a:pPr>
            <a:r>
              <a:rPr sz="2400"/>
              <a:t>	Une publicité télévisée pour l'Edam (fromage hollandais de la ville du même nom), présentée par le chanteur hollandais Dave, posait malicieusement cette question : </a:t>
            </a:r>
          </a:p>
          <a:p>
            <a:pPr>
              <a:buSzTx/>
              <a:buFont typeface="Wingdings"/>
              <a:buNone/>
            </a:pPr>
            <a:r>
              <a:rPr sz="2400"/>
              <a:t>    </a:t>
            </a:r>
            <a:r>
              <a:rPr sz="2400" b="1"/>
              <a:t>- </a:t>
            </a:r>
            <a:r>
              <a:rPr sz="2400" b="1" i="1"/>
              <a:t>Alors, Dave, il paraît que tu n'aimes pas [ledam] ?</a:t>
            </a:r>
            <a:r>
              <a:rPr sz="2400">
                <a:latin typeface="ＭＳ ゴシック"/>
                <a:ea typeface="ＭＳ ゴシック"/>
                <a:cs typeface="ＭＳ ゴシック"/>
                <a:sym typeface="ＭＳ ゴシック"/>
              </a:rPr>
              <a:t/>
            </a:r>
            <a:br>
              <a:rPr sz="2400">
                <a:latin typeface="ＭＳ ゴシック"/>
                <a:ea typeface="ＭＳ ゴシック"/>
                <a:cs typeface="ＭＳ ゴシック"/>
                <a:sym typeface="ＭＳ ゴシック"/>
              </a:rPr>
            </a:br>
            <a:r>
              <a:rPr sz="2400" b="1" i="1"/>
              <a:t>- Mais si, j'aime [ledam] !</a:t>
            </a:r>
            <a:r>
              <a:rPr sz="2400"/>
              <a:t> </a:t>
            </a:r>
            <a:r>
              <a:rPr sz="2400">
                <a:latin typeface="ＭＳ ゴシック"/>
                <a:ea typeface="ＭＳ ゴシック"/>
                <a:cs typeface="ＭＳ ゴシック"/>
                <a:sym typeface="ＭＳ ゴシック"/>
              </a:rPr>
              <a:t/>
            </a:r>
            <a:br>
              <a:rPr sz="2400">
                <a:latin typeface="ＭＳ ゴシック"/>
                <a:ea typeface="ＭＳ ゴシック"/>
                <a:cs typeface="ＭＳ ゴシック"/>
                <a:sym typeface="ＭＳ ゴシック"/>
              </a:rPr>
            </a:br>
            <a:r>
              <a:rPr sz="2400"/>
              <a:t>protestait le </a:t>
            </a:r>
            <a:r>
              <a:rPr sz="2400" i="1"/>
              <a:t>crooner</a:t>
            </a:r>
            <a:r>
              <a:rPr sz="2400"/>
              <a:t> à la tessiture de haute contre…</a:t>
            </a:r>
          </a:p>
          <a:p>
            <a:pPr>
              <a:buSzTx/>
              <a:buFont typeface="Wingdings"/>
              <a:buNone/>
            </a:pPr>
            <a:endParaRPr sz="2400"/>
          </a:p>
          <a:p>
            <a:pPr>
              <a:buSzTx/>
              <a:buFont typeface="Wingdings"/>
              <a:buNone/>
            </a:pPr>
            <a:r>
              <a:rPr sz="2400"/>
              <a:t>                                                     </a:t>
            </a:r>
            <a:r>
              <a:rPr sz="1800"/>
              <a:t> </a:t>
            </a:r>
            <a:r>
              <a:rPr sz="1600"/>
              <a:t>Autre message publicitaire  …/…</a:t>
            </a:r>
          </a:p>
        </p:txBody>
      </p:sp>
    </p:spTree>
  </p:cSld>
  <p:clrMapOvr>
    <a:masterClrMapping/>
  </p:clrMapOvr>
  <mc:AlternateContent xmlns:mc="http://schemas.openxmlformats.org/markup-compatibility/2006" xmlns:p14="http://schemas.microsoft.com/office/powerpoint/2010/main">
    <mc:Choice xmlns="" xmlns:m="http://schemas.openxmlformats.org/officeDocument/2006/math" xmlns:a14="http://schemas.microsoft.com/office/drawing/2010/main" xmlns:p15="http://schemas.microsoft.com/office/powerpoint/2012/main" Requires="p15">
      <p:transition xmlns:p14="http://schemas.microsoft.com/office/powerpoint/2010/main" spd="med" advClick="1" p14:dur="1000">
        <p15:prstTrans prst="peelOff" invX="1"/>
      </p:transition>
    </mc:Choice>
    <mc:Choice Requires="p14">
      <p:transition spd="slow">
        <p:wipe/>
      </p:transition>
    </mc:Choice>
    <mc:Fallback xmlns="" xmlns:m="http://schemas.openxmlformats.org/officeDocument/2006/math" xmlns:a14="http://schemas.microsoft.com/office/drawing/2010/main">
      <p:transitio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image.jpg" descr="image.jpg"/>
          <p:cNvPicPr>
            <a:picLocks/>
          </p:cNvPicPr>
          <p:nvPr/>
        </p:nvPicPr>
        <p:blipFill>
          <a:blip r:embed="rId3">
            <a:extLst/>
          </a:blip>
          <a:stretch>
            <a:fillRect/>
          </a:stretch>
        </p:blipFill>
        <p:spPr>
          <a:xfrm>
            <a:off x="0" y="0"/>
            <a:ext cx="9144000" cy="6858000"/>
          </a:xfrm>
          <a:prstGeom prst="rect">
            <a:avLst/>
          </a:prstGeom>
          <a:ln w="12700">
            <a:miter lim="400000"/>
          </a:ln>
        </p:spPr>
      </p:pic>
      <p:sp>
        <p:nvSpPr>
          <p:cNvPr id="155" name="Petit LU : depuis 1886"/>
          <p:cNvSpPr txBox="1">
            <a:spLocks noGrp="1"/>
          </p:cNvSpPr>
          <p:nvPr>
            <p:ph type="title"/>
          </p:nvPr>
        </p:nvSpPr>
        <p:spPr>
          <a:xfrm>
            <a:off x="685800" y="0"/>
            <a:ext cx="7772400" cy="2362200"/>
          </a:xfrm>
          <a:prstGeom prst="rect">
            <a:avLst/>
          </a:prstGeom>
        </p:spPr>
        <p:txBody>
          <a:bodyPr/>
          <a:lstStyle>
            <a:lvl1pPr>
              <a:defRPr>
                <a:latin typeface="+mn-lt"/>
                <a:ea typeface="+mn-ea"/>
                <a:cs typeface="+mn-cs"/>
                <a:sym typeface="Arial"/>
              </a:defRPr>
            </a:lvl1pPr>
          </a:lstStyle>
          <a:p>
            <a:r>
              <a:rPr dirty="0"/>
              <a:t>	</a:t>
            </a:r>
            <a:r>
              <a:rPr sz="3200" dirty="0"/>
              <a:t>Petit LU : depuis 1886 </a:t>
            </a:r>
          </a:p>
        </p:txBody>
      </p:sp>
      <p:sp>
        <p:nvSpPr>
          <p:cNvPr id="156" name="Ça fait 100 ans qu’on lui casse les oreilles !"/>
          <p:cNvSpPr txBox="1">
            <a:spLocks noGrp="1"/>
          </p:cNvSpPr>
          <p:nvPr>
            <p:ph type="body" sz="half" idx="1"/>
          </p:nvPr>
        </p:nvSpPr>
        <p:spPr>
          <a:xfrm>
            <a:off x="685800" y="4706861"/>
            <a:ext cx="7772400" cy="2743201"/>
          </a:xfrm>
          <a:prstGeom prst="rect">
            <a:avLst/>
          </a:prstGeom>
        </p:spPr>
        <p:txBody>
          <a:bodyPr/>
          <a:lstStyle/>
          <a:p>
            <a:pPr>
              <a:buSzTx/>
              <a:buFont typeface="Wingdings"/>
              <a:buNone/>
              <a:defRPr sz="2800"/>
            </a:pPr>
            <a:endParaRPr dirty="0"/>
          </a:p>
          <a:p>
            <a:pPr>
              <a:buSzTx/>
              <a:buFont typeface="Wingdings"/>
              <a:buNone/>
              <a:defRPr sz="2800" b="1" i="1"/>
            </a:pPr>
            <a:r>
              <a:rPr dirty="0"/>
              <a:t>Ça fait 100 ans qu’on lui casse les oreilles !</a:t>
            </a:r>
          </a:p>
        </p:txBody>
      </p:sp>
      <p:pic>
        <p:nvPicPr>
          <p:cNvPr id="157" name="LU.jpg" descr="LU.jpg"/>
          <p:cNvPicPr>
            <a:picLocks/>
          </p:cNvPicPr>
          <p:nvPr/>
        </p:nvPicPr>
        <p:blipFill>
          <a:blip r:embed="rId4">
            <a:extLst/>
          </a:blip>
          <a:stretch>
            <a:fillRect/>
          </a:stretch>
        </p:blipFill>
        <p:spPr>
          <a:xfrm>
            <a:off x="6863081" y="2362200"/>
            <a:ext cx="1908176" cy="1839914"/>
          </a:xfrm>
          <a:prstGeom prst="rect">
            <a:avLst/>
          </a:prstGeom>
          <a:ln w="12700">
            <a:miter lim="400000"/>
          </a:ln>
        </p:spPr>
      </p:pic>
      <p:pic>
        <p:nvPicPr>
          <p:cNvPr id="158" name="LU2.jpg" descr="LU2.jpg"/>
          <p:cNvPicPr>
            <a:picLocks/>
          </p:cNvPicPr>
          <p:nvPr/>
        </p:nvPicPr>
        <p:blipFill>
          <a:blip r:embed="rId5">
            <a:extLst/>
          </a:blip>
          <a:stretch>
            <a:fillRect/>
          </a:stretch>
        </p:blipFill>
        <p:spPr>
          <a:xfrm>
            <a:off x="98012" y="2348988"/>
            <a:ext cx="1960563" cy="1839914"/>
          </a:xfrm>
          <a:prstGeom prst="rect">
            <a:avLst/>
          </a:prstGeom>
          <a:ln w="12700">
            <a:miter lim="400000"/>
          </a:ln>
        </p:spPr>
      </p:pic>
      <p:pic>
        <p:nvPicPr>
          <p:cNvPr id="159" name="Capture d'écran 2016-06-10 10.56.41.png" descr="Capture d'écran 2016-06-10 10.56.41.png"/>
          <p:cNvPicPr>
            <a:picLocks noChangeAspect="1"/>
          </p:cNvPicPr>
          <p:nvPr/>
        </p:nvPicPr>
        <p:blipFill>
          <a:blip r:embed="rId6">
            <a:extLst/>
          </a:blip>
          <a:stretch>
            <a:fillRect/>
          </a:stretch>
        </p:blipFill>
        <p:spPr>
          <a:xfrm>
            <a:off x="1932918" y="1675700"/>
            <a:ext cx="4930163" cy="3275402"/>
          </a:xfrm>
          <a:prstGeom prst="rect">
            <a:avLst/>
          </a:prstGeom>
        </p:spPr>
      </p:pic>
      <p:sp>
        <p:nvSpPr>
          <p:cNvPr id="160" name="La publicité, c’est bien connu, utilise souvent…"/>
          <p:cNvSpPr txBox="1"/>
          <p:nvPr/>
        </p:nvSpPr>
        <p:spPr>
          <a:xfrm>
            <a:off x="685800" y="5776923"/>
            <a:ext cx="7772401" cy="9695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a:defRPr sz="2000"/>
            </a:pPr>
            <a:r>
              <a:t>La publicité, c’est bien connu, utilise souvent </a:t>
            </a:r>
          </a:p>
          <a:p>
            <a:pPr algn="ctr">
              <a:defRPr sz="2000"/>
            </a:pPr>
            <a:r>
              <a:t>la polysémie et les redondances sonores :</a:t>
            </a:r>
            <a:br/>
            <a:r>
              <a:rPr b="1" i="1"/>
              <a:t>Fabulon, c’est fabuleux !</a:t>
            </a:r>
            <a:r>
              <a:rPr b="1"/>
              <a:t> ; </a:t>
            </a:r>
            <a:r>
              <a:rPr b="1" i="1"/>
              <a:t>Un cassis à tout cassisser !</a:t>
            </a:r>
          </a:p>
        </p:txBody>
      </p:sp>
    </p:spTree>
  </p:cSld>
  <p:clrMapOvr>
    <a:masterClrMapping/>
  </p:clrMapOvr>
  <mc:AlternateContent xmlns:mc="http://schemas.openxmlformats.org/markup-compatibility/2006" xmlns:p14="http://schemas.microsoft.com/office/powerpoint/2010/main">
    <mc:Choice xmlns="" xmlns:m="http://schemas.openxmlformats.org/officeDocument/2006/math" xmlns:a14="http://schemas.microsoft.com/office/drawing/2010/main" xmlns:p15="http://schemas.microsoft.com/office/powerpoint/2012/main" Requires="p15">
      <p:transition xmlns:p14="http://schemas.microsoft.com/office/powerpoint/2010/main" spd="med" advClick="1" p14:dur="1000">
        <p15:prstTrans prst="peelOff" invX="1"/>
      </p:transition>
    </mc:Choice>
    <mc:Choice Requires="p14">
      <p:transition spd="slow">
        <p:wipe/>
      </p:transition>
    </mc:Choice>
    <mc:Fallback xmlns="" xmlns:m="http://schemas.openxmlformats.org/officeDocument/2006/math" xmlns:a14="http://schemas.microsoft.com/office/drawing/2010/main">
      <p:transition spd="med">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2" nodeType="clickEffect">
                                  <p:stCondLst>
                                    <p:cond delay="0"/>
                                  </p:stCondLst>
                                  <p:iterate>
                                    <p:tmAbs val="0"/>
                                  </p:iterate>
                                  <p:childTnLst>
                                    <p:set>
                                      <p:cBhvr>
                                        <p:cTn id="6" fill="hold"/>
                                        <p:tgtEl>
                                          <p:spTgt spid="156"/>
                                        </p:tgtEl>
                                        <p:attrNameLst>
                                          <p:attrName>style.visibility</p:attrName>
                                        </p:attrNameLst>
                                      </p:cBhvr>
                                      <p:to>
                                        <p:strVal val="visible"/>
                                      </p:to>
                                    </p:set>
                                    <p:anim calcmode="lin" valueType="num">
                                      <p:cBhvr>
                                        <p:cTn id="7" dur="1000" fill="hold"/>
                                        <p:tgtEl>
                                          <p:spTgt spid="156"/>
                                        </p:tgtEl>
                                        <p:attrNameLst>
                                          <p:attrName>ppt_x</p:attrName>
                                        </p:attrNameLst>
                                      </p:cBhvr>
                                      <p:tavLst>
                                        <p:tav tm="0">
                                          <p:val>
                                            <p:strVal val="#ppt_x"/>
                                          </p:val>
                                        </p:tav>
                                        <p:tav tm="100000">
                                          <p:val>
                                            <p:strVal val="#ppt_x"/>
                                          </p:val>
                                        </p:tav>
                                      </p:tavLst>
                                    </p:anim>
                                    <p:anim calcmode="lin" valueType="num">
                                      <p:cBhvr>
                                        <p:cTn id="8" dur="1000" fill="hold"/>
                                        <p:tgtEl>
                                          <p:spTgt spid="15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3" nodeType="clickEffect">
                                  <p:stCondLst>
                                    <p:cond delay="0"/>
                                  </p:stCondLst>
                                  <p:iterate>
                                    <p:tmAbs val="0"/>
                                  </p:iterate>
                                  <p:childTnLst>
                                    <p:set>
                                      <p:cBhvr>
                                        <p:cTn id="12" fill="hold"/>
                                        <p:tgtEl>
                                          <p:spTgt spid="159"/>
                                        </p:tgtEl>
                                        <p:attrNameLst>
                                          <p:attrName>style.visibility</p:attrName>
                                        </p:attrNameLst>
                                      </p:cBhvr>
                                      <p:to>
                                        <p:strVal val="visible"/>
                                      </p:to>
                                    </p:set>
                                    <p:anim calcmode="lin" valueType="num">
                                      <p:cBhvr>
                                        <p:cTn id="13" dur="1000" fill="hold"/>
                                        <p:tgtEl>
                                          <p:spTgt spid="159"/>
                                        </p:tgtEl>
                                        <p:attrNameLst>
                                          <p:attrName>ppt_x</p:attrName>
                                        </p:attrNameLst>
                                      </p:cBhvr>
                                      <p:tavLst>
                                        <p:tav tm="0">
                                          <p:val>
                                            <p:strVal val="#ppt_x"/>
                                          </p:val>
                                        </p:tav>
                                        <p:tav tm="100000">
                                          <p:val>
                                            <p:strVal val="#ppt_x"/>
                                          </p:val>
                                        </p:tav>
                                      </p:tavLst>
                                    </p:anim>
                                    <p:anim calcmode="lin" valueType="num">
                                      <p:cBhvr>
                                        <p:cTn id="14" dur="1000" fill="hold"/>
                                        <p:tgtEl>
                                          <p:spTgt spid="15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2" animBg="1" advAuto="0"/>
      <p:bldP spid="159" grpId="3"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165" name="Quand Bonaparte a envahi l’Italie,  les Italiens pouvaient dire :"/>
          <p:cNvSpPr txBox="1">
            <a:spLocks noGrp="1"/>
          </p:cNvSpPr>
          <p:nvPr>
            <p:ph type="title"/>
          </p:nvPr>
        </p:nvSpPr>
        <p:spPr>
          <a:xfrm>
            <a:off x="762000" y="1676400"/>
            <a:ext cx="7620000" cy="1447800"/>
          </a:xfrm>
          <a:prstGeom prst="rect">
            <a:avLst/>
          </a:prstGeom>
        </p:spPr>
        <p:txBody>
          <a:bodyPr/>
          <a:lstStyle/>
          <a:p>
            <a:pPr>
              <a:defRPr sz="2400">
                <a:latin typeface="+mn-lt"/>
                <a:ea typeface="+mn-ea"/>
                <a:cs typeface="+mn-cs"/>
                <a:sym typeface="Arial"/>
              </a:defRPr>
            </a:pPr>
            <a:r>
              <a:t/>
            </a:r>
            <a:br/>
            <a:r>
              <a:t>Quand Bonaparte a envahi l’Italie, </a:t>
            </a:r>
            <a:br/>
            <a:r>
              <a:t>les Italiens pouvaient dire :</a:t>
            </a:r>
            <a:br/>
            <a:endParaRPr/>
          </a:p>
        </p:txBody>
      </p:sp>
      <p:sp>
        <p:nvSpPr>
          <p:cNvPr id="166" name="« Tous les Français ne sont pas des voleurs, ma… buona parte…»"/>
          <p:cNvSpPr txBox="1">
            <a:spLocks noGrp="1"/>
          </p:cNvSpPr>
          <p:nvPr>
            <p:ph type="body" sz="half" idx="1"/>
          </p:nvPr>
        </p:nvSpPr>
        <p:spPr>
          <a:xfrm>
            <a:off x="1257300" y="2864353"/>
            <a:ext cx="6629400" cy="3136901"/>
          </a:xfrm>
          <a:prstGeom prst="rect">
            <a:avLst/>
          </a:prstGeom>
        </p:spPr>
        <p:txBody>
          <a:bodyPr/>
          <a:lstStyle/>
          <a:p>
            <a:pPr>
              <a:buSzTx/>
              <a:buFont typeface="Wingdings"/>
              <a:buNone/>
            </a:pPr>
            <a:r>
              <a:t>	</a:t>
            </a:r>
          </a:p>
          <a:p>
            <a:pPr>
              <a:buSzTx/>
              <a:buFont typeface="Wingdings"/>
              <a:buNone/>
            </a:pPr>
            <a:r>
              <a:rPr b="1" i="1"/>
              <a:t>	« Tous les Français ne sont pas des voleurs, </a:t>
            </a:r>
            <a:r>
              <a:rPr b="1"/>
              <a:t>ma… buona parte…</a:t>
            </a:r>
            <a:r>
              <a:rPr b="1" i="1"/>
              <a:t>»</a:t>
            </a:r>
          </a:p>
        </p:txBody>
      </p:sp>
    </p:spTree>
  </p:cSld>
  <p:clrMapOvr>
    <a:masterClrMapping/>
  </p:clrMapOvr>
  <mc:AlternateContent xmlns:mc="http://schemas.openxmlformats.org/markup-compatibility/2006" xmlns:p14="http://schemas.microsoft.com/office/powerpoint/2010/main">
    <mc:Choice xmlns="" xmlns:m="http://schemas.openxmlformats.org/officeDocument/2006/math" xmlns:a14="http://schemas.microsoft.com/office/drawing/2010/main" xmlns:p15="http://schemas.microsoft.com/office/powerpoint/2012/main" Requires="p15">
      <p:transition xmlns:p14="http://schemas.microsoft.com/office/powerpoint/2010/main" spd="med" advClick="1" p14:dur="1000">
        <p15:prstTrans prst="peelOff" invX="1"/>
      </p:transition>
    </mc:Choice>
    <mc:Choice Requires="p14">
      <p:transition spd="slow">
        <p:wipe/>
      </p:transition>
    </mc:Choice>
    <mc:Fallback xmlns="" xmlns:m="http://schemas.openxmlformats.org/officeDocument/2006/math" xmlns:a14="http://schemas.microsoft.com/office/drawing/2010/main">
      <p:transitio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169" name="Willy, mari abusif de la géniale Colette (mais parfaitement conscient des limites de sa propre inspiration), nous délivre ce message  d’un réalisme dégrisant :"/>
          <p:cNvSpPr txBox="1">
            <a:spLocks noGrp="1"/>
          </p:cNvSpPr>
          <p:nvPr>
            <p:ph type="title"/>
          </p:nvPr>
        </p:nvSpPr>
        <p:spPr>
          <a:xfrm>
            <a:off x="762000" y="1125537"/>
            <a:ext cx="7620000" cy="1998663"/>
          </a:xfrm>
          <a:prstGeom prst="rect">
            <a:avLst/>
          </a:prstGeom>
        </p:spPr>
        <p:txBody>
          <a:bodyPr/>
          <a:lstStyle/>
          <a:p>
            <a:pPr>
              <a:defRPr sz="2400">
                <a:latin typeface="+mn-lt"/>
                <a:ea typeface="+mn-ea"/>
                <a:cs typeface="+mn-cs"/>
                <a:sym typeface="Arial"/>
              </a:defRPr>
            </a:pPr>
            <a:r>
              <a:t/>
            </a:r>
            <a:br/>
            <a:r>
              <a:t>Willy, mari abusif de la géniale Colette</a:t>
            </a:r>
            <a:br/>
            <a:r>
              <a:t>(mais parfaitement conscient des limites de sa propre inspiration), nous délivre ce message </a:t>
            </a:r>
            <a:br/>
            <a:r>
              <a:t>d’un réalisme dégrisant :</a:t>
            </a:r>
            <a:br/>
            <a:endParaRPr/>
          </a:p>
        </p:txBody>
      </p:sp>
      <p:sp>
        <p:nvSpPr>
          <p:cNvPr id="170" name="« Il ne faut pas poëter…"/>
          <p:cNvSpPr txBox="1">
            <a:spLocks noGrp="1"/>
          </p:cNvSpPr>
          <p:nvPr>
            <p:ph type="body" sz="half" idx="1"/>
          </p:nvPr>
        </p:nvSpPr>
        <p:spPr>
          <a:xfrm>
            <a:off x="1524000" y="3124200"/>
            <a:ext cx="6629400" cy="3733800"/>
          </a:xfrm>
          <a:prstGeom prst="rect">
            <a:avLst/>
          </a:prstGeom>
        </p:spPr>
        <p:txBody>
          <a:bodyPr/>
          <a:lstStyle/>
          <a:p>
            <a:pPr>
              <a:buSzTx/>
              <a:buFont typeface="Wingdings"/>
              <a:buNone/>
            </a:pPr>
            <a:r>
              <a:t>	</a:t>
            </a:r>
          </a:p>
          <a:p>
            <a:pPr>
              <a:buSzTx/>
              <a:buFont typeface="Wingdings"/>
              <a:buNone/>
              <a:defRPr b="1" i="1"/>
            </a:pPr>
            <a:r>
              <a:t>		« Il ne faut pas poëter</a:t>
            </a:r>
          </a:p>
          <a:p>
            <a:pPr>
              <a:buSzTx/>
              <a:buFont typeface="Wingdings"/>
              <a:buNone/>
              <a:defRPr b="1" i="1"/>
            </a:pPr>
            <a:r>
              <a:t>		plus haut que son luth ! »</a:t>
            </a:r>
          </a:p>
        </p:txBody>
      </p:sp>
    </p:spTree>
  </p:cSld>
  <p:clrMapOvr>
    <a:masterClrMapping/>
  </p:clrMapOvr>
  <mc:AlternateContent xmlns:mc="http://schemas.openxmlformats.org/markup-compatibility/2006" xmlns:p14="http://schemas.microsoft.com/office/powerpoint/2010/main">
    <mc:Choice xmlns="" xmlns:m="http://schemas.openxmlformats.org/officeDocument/2006/math" xmlns:a14="http://schemas.microsoft.com/office/drawing/2010/main" xmlns:p15="http://schemas.microsoft.com/office/powerpoint/2012/main" Requires="p15">
      <p:transition xmlns:p14="http://schemas.microsoft.com/office/powerpoint/2010/main" spd="med" advClick="1" p14:dur="1000">
        <p15:prstTrans prst="peelOff" invX="1"/>
      </p:transition>
    </mc:Choice>
    <mc:Choice Requires="p14">
      <p:transition spd="slow">
        <p:wipe/>
      </p:transition>
    </mc:Choice>
    <mc:Fallback xmlns="" xmlns:m="http://schemas.openxmlformats.org/officeDocument/2006/math" xmlns:a14="http://schemas.microsoft.com/office/drawing/2010/main">
      <p:transitio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173" name="Un ministre espagnol ayant eu l’idée saugrenue d’obliger les fonctionnaires à pointer à neuf heures s’est aussitôt vu qualifier :"/>
          <p:cNvSpPr txBox="1">
            <a:spLocks noGrp="1"/>
          </p:cNvSpPr>
          <p:nvPr>
            <p:ph type="title"/>
          </p:nvPr>
        </p:nvSpPr>
        <p:spPr>
          <a:xfrm>
            <a:off x="762000" y="1147762"/>
            <a:ext cx="7620000" cy="2352676"/>
          </a:xfrm>
          <a:prstGeom prst="rect">
            <a:avLst/>
          </a:prstGeom>
        </p:spPr>
        <p:txBody>
          <a:bodyPr/>
          <a:lstStyle/>
          <a:p>
            <a:pPr>
              <a:defRPr sz="2400">
                <a:latin typeface="+mn-lt"/>
                <a:ea typeface="+mn-ea"/>
                <a:cs typeface="+mn-cs"/>
                <a:sym typeface="Arial"/>
              </a:defRPr>
            </a:pPr>
            <a:r>
              <a:t/>
            </a:r>
            <a:br/>
            <a:r>
              <a:t>Un ministre espagnol ayant eu l’idée saugrenue d’obliger les fonctionnaires à pointer à neuf heures s’est aussitôt vu qualifier :</a:t>
            </a:r>
          </a:p>
        </p:txBody>
      </p:sp>
      <p:sp>
        <p:nvSpPr>
          <p:cNvPr id="174" name="d’abominable…     « hombre de las nieve…»"/>
          <p:cNvSpPr txBox="1">
            <a:spLocks noGrp="1"/>
          </p:cNvSpPr>
          <p:nvPr>
            <p:ph type="body" sz="half" idx="1"/>
          </p:nvPr>
        </p:nvSpPr>
        <p:spPr>
          <a:xfrm>
            <a:off x="1524000" y="3500437"/>
            <a:ext cx="6629400" cy="3357563"/>
          </a:xfrm>
          <a:prstGeom prst="rect">
            <a:avLst/>
          </a:prstGeom>
        </p:spPr>
        <p:txBody>
          <a:bodyPr/>
          <a:lstStyle/>
          <a:p>
            <a:pPr>
              <a:buSzTx/>
              <a:buFont typeface="Wingdings"/>
              <a:buNone/>
            </a:pPr>
            <a:r>
              <a:t>	</a:t>
            </a:r>
          </a:p>
          <a:p>
            <a:pPr>
              <a:buSzTx/>
              <a:buFont typeface="Wingdings"/>
              <a:buNone/>
              <a:defRPr b="1" i="1"/>
            </a:pPr>
            <a:r>
              <a:t>		d’abominable…</a:t>
            </a:r>
            <a:r>
              <a:rPr b="0" i="0">
                <a:latin typeface="ＭＳ ゴシック"/>
                <a:ea typeface="ＭＳ ゴシック"/>
                <a:cs typeface="ＭＳ ゴシック"/>
                <a:sym typeface="ＭＳ ゴシック"/>
              </a:rPr>
              <a:t/>
            </a:r>
            <a:br>
              <a:rPr b="0" i="0">
                <a:latin typeface="ＭＳ ゴシック"/>
                <a:ea typeface="ＭＳ ゴシック"/>
                <a:cs typeface="ＭＳ ゴシック"/>
                <a:sym typeface="ＭＳ ゴシック"/>
              </a:rPr>
            </a:br>
            <a:r>
              <a:t>    « hombre de las nieve…»</a:t>
            </a:r>
          </a:p>
        </p:txBody>
      </p:sp>
    </p:spTree>
  </p:cSld>
  <p:clrMapOvr>
    <a:masterClrMapping/>
  </p:clrMapOvr>
  <mc:AlternateContent xmlns:mc="http://schemas.openxmlformats.org/markup-compatibility/2006" xmlns:p14="http://schemas.microsoft.com/office/powerpoint/2010/main">
    <mc:Choice xmlns="" xmlns:m="http://schemas.openxmlformats.org/officeDocument/2006/math" xmlns:a14="http://schemas.microsoft.com/office/drawing/2010/main" xmlns:p15="http://schemas.microsoft.com/office/powerpoint/2012/main" Requires="p15">
      <p:transition xmlns:p14="http://schemas.microsoft.com/office/powerpoint/2010/main" spd="med" advClick="1" p14:dur="1000">
        <p15:prstTrans prst="peelOff" invX="1"/>
      </p:transition>
    </mc:Choice>
    <mc:Choice Requires="p14">
      <p:transition spd="slow">
        <p:wipe/>
      </p:transition>
    </mc:Choice>
    <mc:Fallback xmlns="" xmlns:m="http://schemas.openxmlformats.org/officeDocument/2006/math" xmlns:a14="http://schemas.microsoft.com/office/drawing/2010/main">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46" name="Une peau de banane sémantique :"/>
          <p:cNvSpPr txBox="1">
            <a:spLocks noGrp="1"/>
          </p:cNvSpPr>
          <p:nvPr>
            <p:ph type="title"/>
          </p:nvPr>
        </p:nvSpPr>
        <p:spPr>
          <a:xfrm>
            <a:off x="578895" y="1341880"/>
            <a:ext cx="8183564" cy="1638301"/>
          </a:xfrm>
          <a:prstGeom prst="rect">
            <a:avLst/>
          </a:prstGeom>
        </p:spPr>
        <p:txBody>
          <a:bodyPr/>
          <a:lstStyle>
            <a:lvl1pPr>
              <a:defRPr>
                <a:solidFill>
                  <a:schemeClr val="accent1">
                    <a:hueOff val="47394"/>
                    <a:satOff val="-25753"/>
                    <a:lumOff val="-7544"/>
                  </a:schemeClr>
                </a:solidFill>
                <a:latin typeface="+mn-lt"/>
                <a:ea typeface="+mn-ea"/>
                <a:cs typeface="+mn-cs"/>
                <a:sym typeface="Arial"/>
              </a:defRPr>
            </a:lvl1pPr>
          </a:lstStyle>
          <a:p>
            <a:r>
              <a:t>Une peau de banane sémantique :</a:t>
            </a:r>
          </a:p>
        </p:txBody>
      </p:sp>
      <p:sp>
        <p:nvSpPr>
          <p:cNvPr id="47" name="Le rire et la polysémie"/>
          <p:cNvSpPr txBox="1">
            <a:spLocks noGrp="1"/>
          </p:cNvSpPr>
          <p:nvPr>
            <p:ph type="body" sz="half" idx="1"/>
          </p:nvPr>
        </p:nvSpPr>
        <p:spPr>
          <a:xfrm>
            <a:off x="1371600" y="2641859"/>
            <a:ext cx="6400800" cy="3467101"/>
          </a:xfrm>
          <a:prstGeom prst="rect">
            <a:avLst/>
          </a:prstGeom>
        </p:spPr>
        <p:txBody>
          <a:bodyPr/>
          <a:lstStyle/>
          <a:p>
            <a:pPr marL="40639" indent="0" algn="ctr">
              <a:buSzTx/>
              <a:buFont typeface="Wingdings"/>
              <a:buNone/>
            </a:pPr>
            <a:r>
              <a:rPr>
                <a:latin typeface="ＭＳ ゴシック"/>
                <a:ea typeface="ＭＳ ゴシック"/>
                <a:cs typeface="ＭＳ ゴシック"/>
                <a:sym typeface="ＭＳ ゴシック"/>
              </a:rPr>
              <a:t/>
            </a:r>
            <a:br>
              <a:rPr>
                <a:latin typeface="ＭＳ ゴシック"/>
                <a:ea typeface="ＭＳ ゴシック"/>
                <a:cs typeface="ＭＳ ゴシック"/>
                <a:sym typeface="ＭＳ ゴシック"/>
              </a:rPr>
            </a:br>
            <a:r>
              <a:t>Le rire et la polysémie</a:t>
            </a:r>
          </a:p>
        </p:txBody>
      </p:sp>
      <p:sp>
        <p:nvSpPr>
          <p:cNvPr id="48" name="Avec ce titre pédant (et un peu dissonant puisqu’il associe…"/>
          <p:cNvSpPr txBox="1"/>
          <p:nvPr/>
        </p:nvSpPr>
        <p:spPr>
          <a:xfrm>
            <a:off x="507420" y="3858159"/>
            <a:ext cx="6097983" cy="19610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a:pPr>
            <a:r>
              <a:rPr i="1"/>
              <a:t>Avec ce titre pédant (et un peu dissonant puisqu’il associe</a:t>
            </a:r>
          </a:p>
          <a:p>
            <a:pPr>
              <a:defRPr sz="1800"/>
            </a:pPr>
            <a:r>
              <a:rPr i="1"/>
              <a:t>une chose banale, une peau de banane, et un mot savant)</a:t>
            </a:r>
            <a:br>
              <a:rPr i="1"/>
            </a:br>
            <a:r>
              <a:rPr i="1"/>
              <a:t>je veux simplement marquer, pour commencer, </a:t>
            </a:r>
            <a:br>
              <a:rPr i="1"/>
            </a:br>
            <a:r>
              <a:rPr i="1"/>
              <a:t>qu’une forme banale du rire est liée </a:t>
            </a:r>
            <a:br>
              <a:rPr i="1"/>
            </a:br>
            <a:r>
              <a:rPr i="1"/>
              <a:t>à la </a:t>
            </a:r>
            <a:r>
              <a:rPr b="1" i="1"/>
              <a:t>confusion de sens des mots</a:t>
            </a:r>
            <a:r>
              <a:rPr i="1"/>
              <a:t> ;</a:t>
            </a:r>
            <a:br>
              <a:rPr i="1"/>
            </a:br>
            <a:r>
              <a:rPr i="1"/>
              <a:t>(sémantique = sens des mots ; ≠ grammaire)</a:t>
            </a:r>
            <a:br>
              <a:rPr i="1"/>
            </a:br>
            <a:r>
              <a:rPr i="1"/>
              <a:t>(polysémie = un même mot qui a plusieurs sens.) </a:t>
            </a:r>
          </a:p>
        </p:txBody>
      </p:sp>
      <p:sp>
        <p:nvSpPr>
          <p:cNvPr id="49" name="Commençons par : « Le rire comment ça marche. »"/>
          <p:cNvSpPr txBox="1"/>
          <p:nvPr/>
        </p:nvSpPr>
        <p:spPr>
          <a:xfrm>
            <a:off x="2746919" y="349212"/>
            <a:ext cx="4712207" cy="80282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Commençons par :</a:t>
            </a:r>
            <a:br/>
            <a:r>
              <a:t>« </a:t>
            </a:r>
            <a:r>
              <a:rPr b="1" i="1"/>
              <a:t>Le rire comment ça marche</a:t>
            </a:r>
            <a:r>
              <a:t>. »</a:t>
            </a:r>
          </a:p>
        </p:txBody>
      </p:sp>
    </p:spTree>
  </p:cSld>
  <p:clrMapOvr>
    <a:masterClrMapping/>
  </p:clrMapOvr>
  <mc:AlternateContent xmlns:mc="http://schemas.openxmlformats.org/markup-compatibility/2006" xmlns:p14="http://schemas.microsoft.com/office/powerpoint/2010/main">
    <mc:Choice xmlns="" xmlns:m="http://schemas.openxmlformats.org/officeDocument/2006/math" xmlns:a14="http://schemas.microsoft.com/office/drawing/2010/main" xmlns:p15="http://schemas.microsoft.com/office/powerpoint/2012/main" Requires="p15">
      <p:transition xmlns:p14="http://schemas.microsoft.com/office/powerpoint/2010/main" spd="fast" advClick="1" p14:dur="750">
        <p15:prstTrans prst="peelOff" invX="1"/>
      </p:transition>
    </mc:Choice>
    <mc:Choice Requires="p14">
      <p:transition spd="med">
        <p:wipe/>
      </p:transition>
    </mc:Choice>
    <mc:Fallback xmlns="" xmlns:m="http://schemas.openxmlformats.org/officeDocument/2006/math" xmlns:a14="http://schemas.microsoft.com/office/drawing/2010/main">
      <p:transition spd="fast">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2" nodeType="clickEffect">
                                  <p:stCondLst>
                                    <p:cond delay="0"/>
                                  </p:stCondLst>
                                  <p:iterate>
                                    <p:tmAbs val="0"/>
                                  </p:iterate>
                                  <p:childTnLst>
                                    <p:set>
                                      <p:cBhvr>
                                        <p:cTn id="6" fill="hold"/>
                                        <p:tgtEl>
                                          <p:spTgt spid="49"/>
                                        </p:tgtEl>
                                        <p:attrNameLst>
                                          <p:attrName>style.visibility</p:attrName>
                                        </p:attrNameLst>
                                      </p:cBhvr>
                                      <p:to>
                                        <p:strVal val="visible"/>
                                      </p:to>
                                    </p:set>
                                    <p:anim calcmode="lin" valueType="num">
                                      <p:cBhvr>
                                        <p:cTn id="7" dur="1000" fill="hold"/>
                                        <p:tgtEl>
                                          <p:spTgt spid="49"/>
                                        </p:tgtEl>
                                        <p:attrNameLst>
                                          <p:attrName>ppt_x</p:attrName>
                                        </p:attrNameLst>
                                      </p:cBhvr>
                                      <p:tavLst>
                                        <p:tav tm="0">
                                          <p:val>
                                            <p:strVal val="#ppt_x"/>
                                          </p:val>
                                        </p:tav>
                                        <p:tav tm="100000">
                                          <p:val>
                                            <p:strVal val="#ppt_x"/>
                                          </p:val>
                                        </p:tav>
                                      </p:tavLst>
                                    </p:anim>
                                    <p:anim calcmode="lin" valueType="num">
                                      <p:cBhvr>
                                        <p:cTn id="8" dur="1000" fill="hold"/>
                                        <p:tgtEl>
                                          <p:spTgt spid="4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2"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177" name="Un conseil « genré » :"/>
          <p:cNvSpPr txBox="1">
            <a:spLocks noGrp="1"/>
          </p:cNvSpPr>
          <p:nvPr>
            <p:ph type="title"/>
          </p:nvPr>
        </p:nvSpPr>
        <p:spPr>
          <a:xfrm>
            <a:off x="762000" y="1371600"/>
            <a:ext cx="7620000" cy="1447800"/>
          </a:xfrm>
          <a:prstGeom prst="rect">
            <a:avLst/>
          </a:prstGeom>
        </p:spPr>
        <p:txBody>
          <a:bodyPr/>
          <a:lstStyle>
            <a:lvl1pPr>
              <a:defRPr sz="2400">
                <a:latin typeface="+mn-lt"/>
                <a:ea typeface="+mn-ea"/>
                <a:cs typeface="+mn-cs"/>
                <a:sym typeface="Arial"/>
              </a:defRPr>
            </a:lvl1pPr>
          </a:lstStyle>
          <a:p>
            <a:r>
              <a:t>Un conseil « genré » :</a:t>
            </a:r>
          </a:p>
        </p:txBody>
      </p:sp>
      <p:sp>
        <p:nvSpPr>
          <p:cNvPr id="178" name="« Don’t kill your wife at work……"/>
          <p:cNvSpPr txBox="1">
            <a:spLocks noGrp="1"/>
          </p:cNvSpPr>
          <p:nvPr>
            <p:ph type="body" sz="half" idx="1"/>
          </p:nvPr>
        </p:nvSpPr>
        <p:spPr>
          <a:xfrm>
            <a:off x="1447800" y="2459476"/>
            <a:ext cx="6629400" cy="3344424"/>
          </a:xfrm>
          <a:prstGeom prst="rect">
            <a:avLst/>
          </a:prstGeom>
        </p:spPr>
        <p:txBody>
          <a:bodyPr/>
          <a:lstStyle/>
          <a:p>
            <a:pPr>
              <a:buSzTx/>
              <a:buFont typeface="Wingdings"/>
              <a:buNone/>
            </a:pPr>
            <a:r>
              <a:rPr dirty="0"/>
              <a:t>	</a:t>
            </a:r>
          </a:p>
          <a:p>
            <a:pPr>
              <a:buSzTx/>
              <a:buFont typeface="Wingdings"/>
              <a:buNone/>
              <a:defRPr b="1" i="1"/>
            </a:pPr>
            <a:r>
              <a:rPr dirty="0"/>
              <a:t>	« Don’t kill your wife at work…</a:t>
            </a:r>
          </a:p>
          <a:p>
            <a:pPr>
              <a:buSzTx/>
              <a:buFont typeface="Wingdings"/>
              <a:buNone/>
              <a:defRPr b="1" i="1"/>
            </a:pPr>
            <a:r>
              <a:rPr dirty="0"/>
              <a:t>	Let electricity do it. »</a:t>
            </a:r>
          </a:p>
        </p:txBody>
      </p:sp>
    </p:spTree>
  </p:cSld>
  <p:clrMapOvr>
    <a:masterClrMapping/>
  </p:clrMapOvr>
  <mc:AlternateContent xmlns:mc="http://schemas.openxmlformats.org/markup-compatibility/2006" xmlns:p14="http://schemas.microsoft.com/office/powerpoint/2010/main">
    <mc:Choice xmlns="" xmlns:m="http://schemas.openxmlformats.org/officeDocument/2006/math" xmlns:a14="http://schemas.microsoft.com/office/drawing/2010/main" xmlns:p15="http://schemas.microsoft.com/office/powerpoint/2012/main" Requires="p15">
      <p:transition xmlns:p14="http://schemas.microsoft.com/office/powerpoint/2010/main" spd="med" advClick="1" p14:dur="1000">
        <p15:prstTrans prst="peelOff" invX="1"/>
      </p:transition>
    </mc:Choice>
    <mc:Choice Requires="p14">
      <p:transition spd="slow">
        <p:wipe/>
      </p:transition>
    </mc:Choice>
    <mc:Fallback xmlns="" xmlns:m="http://schemas.openxmlformats.org/officeDocument/2006/math" xmlns:a14="http://schemas.microsoft.com/office/drawing/2010/main">
      <p:transitio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181" name="Et je vais terminer cette série par une initiative à l’efficacité douteuse pour lutter contre la pandémie du SIDA :"/>
          <p:cNvSpPr txBox="1">
            <a:spLocks noGrp="1"/>
          </p:cNvSpPr>
          <p:nvPr>
            <p:ph type="title"/>
          </p:nvPr>
        </p:nvSpPr>
        <p:spPr>
          <a:xfrm>
            <a:off x="762000" y="1272145"/>
            <a:ext cx="7620000" cy="2119682"/>
          </a:xfrm>
          <a:prstGeom prst="rect">
            <a:avLst/>
          </a:prstGeom>
        </p:spPr>
        <p:txBody>
          <a:bodyPr/>
          <a:lstStyle>
            <a:lvl1pPr>
              <a:defRPr sz="2000">
                <a:latin typeface="+mn-lt"/>
                <a:ea typeface="+mn-ea"/>
                <a:cs typeface="+mn-cs"/>
                <a:sym typeface="Arial"/>
              </a:defRPr>
            </a:lvl1pPr>
          </a:lstStyle>
          <a:p>
            <a:r>
              <a:rPr lang="fr-FR" dirty="0" smtClean="0"/>
              <a:t/>
            </a:r>
            <a:br>
              <a:rPr lang="fr-FR" dirty="0" smtClean="0"/>
            </a:br>
            <a:r>
              <a:rPr dirty="0" smtClean="0"/>
              <a:t>Et </a:t>
            </a:r>
            <a:r>
              <a:rPr dirty="0"/>
              <a:t>je vais terminer cette série par une initiative à l’efficacité douteuse pour lutter contre la pandémie du SIDA :</a:t>
            </a:r>
          </a:p>
        </p:txBody>
      </p:sp>
      <p:sp>
        <p:nvSpPr>
          <p:cNvPr id="182" name="« Le pape met le préservatif à l’index. »"/>
          <p:cNvSpPr txBox="1">
            <a:spLocks noGrp="1"/>
          </p:cNvSpPr>
          <p:nvPr>
            <p:ph type="body" idx="1"/>
          </p:nvPr>
        </p:nvSpPr>
        <p:spPr>
          <a:xfrm>
            <a:off x="1539234" y="3970527"/>
            <a:ext cx="6629401" cy="3972920"/>
          </a:xfrm>
          <a:prstGeom prst="rect">
            <a:avLst/>
          </a:prstGeom>
        </p:spPr>
        <p:txBody>
          <a:bodyPr/>
          <a:lstStyle/>
          <a:p>
            <a:pPr>
              <a:buSzTx/>
              <a:buFont typeface="Wingdings"/>
              <a:buNone/>
              <a:defRPr sz="2400" b="1" i="1"/>
            </a:pPr>
            <a:r>
              <a:rPr dirty="0"/>
              <a:t>« Le pape met le préservatif à l’index. »</a:t>
            </a:r>
          </a:p>
          <a:p>
            <a:pPr>
              <a:buSzTx/>
              <a:buFont typeface="Wingdings"/>
              <a:buNone/>
              <a:defRPr sz="1800" b="1" i="1"/>
            </a:pPr>
            <a:r>
              <a:rPr b="0" i="0" dirty="0">
                <a:latin typeface="ＭＳ ゴシック"/>
                <a:ea typeface="ＭＳ ゴシック"/>
                <a:cs typeface="ＭＳ ゴシック"/>
                <a:sym typeface="ＭＳ ゴシック"/>
              </a:rPr>
              <a:t/>
            </a:r>
            <a:br>
              <a:rPr b="0" i="0" dirty="0">
                <a:latin typeface="ＭＳ ゴシック"/>
                <a:ea typeface="ＭＳ ゴシック"/>
                <a:cs typeface="ＭＳ ゴシック"/>
                <a:sym typeface="ＭＳ ゴシック"/>
              </a:rPr>
            </a:br>
            <a:endParaRPr b="0" i="0" dirty="0">
              <a:latin typeface="ＭＳ ゴシック"/>
              <a:ea typeface="ＭＳ ゴシック"/>
              <a:cs typeface="ＭＳ ゴシック"/>
              <a:sym typeface="ＭＳ ゴシック"/>
            </a:endParaRPr>
          </a:p>
        </p:txBody>
      </p:sp>
    </p:spTree>
  </p:cSld>
  <p:clrMapOvr>
    <a:masterClrMapping/>
  </p:clrMapOvr>
  <mc:AlternateContent xmlns:mc="http://schemas.openxmlformats.org/markup-compatibility/2006" xmlns:p14="http://schemas.microsoft.com/office/powerpoint/2010/main">
    <mc:Choice xmlns="" xmlns:m="http://schemas.openxmlformats.org/officeDocument/2006/math" xmlns:a14="http://schemas.microsoft.com/office/drawing/2010/main" xmlns:p15="http://schemas.microsoft.com/office/powerpoint/2012/main" Requires="p15">
      <p:transition xmlns:p14="http://schemas.microsoft.com/office/powerpoint/2010/main" spd="med" advClick="1" p14:dur="1000">
        <p15:prstTrans prst="peelOff" invX="1"/>
      </p:transition>
    </mc:Choice>
    <mc:Choice Requires="p14">
      <p:transition spd="slow">
        <p:wipe/>
      </p:transition>
    </mc:Choice>
    <mc:Fallback xmlns="" xmlns:m="http://schemas.openxmlformats.org/officeDocument/2006/math" xmlns:a14="http://schemas.microsoft.com/office/drawing/2010/main">
      <p:transitio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185" name="Pour résumer le propos de cette série et assurer une transition avec les situations que je propose se regrouper sous la catégorie de l’humour,…"/>
          <p:cNvSpPr txBox="1">
            <a:spLocks noGrp="1"/>
          </p:cNvSpPr>
          <p:nvPr>
            <p:ph type="title"/>
          </p:nvPr>
        </p:nvSpPr>
        <p:spPr>
          <a:xfrm>
            <a:off x="663323" y="482729"/>
            <a:ext cx="7620001" cy="1752601"/>
          </a:xfrm>
          <a:prstGeom prst="rect">
            <a:avLst/>
          </a:prstGeom>
        </p:spPr>
        <p:txBody>
          <a:bodyPr/>
          <a:lstStyle/>
          <a:p>
            <a:pPr algn="l">
              <a:defRPr sz="2000">
                <a:latin typeface="+mn-lt"/>
                <a:ea typeface="+mn-ea"/>
                <a:cs typeface="+mn-cs"/>
                <a:sym typeface="Arial"/>
              </a:defRPr>
            </a:pPr>
            <a:r>
              <a:t>       Pour résumer le propos de cette série et assurer une transition avec les situations que je propose se regrouper sous la catégorie de l’humour, </a:t>
            </a:r>
          </a:p>
          <a:p>
            <a:pPr algn="l">
              <a:defRPr sz="2000">
                <a:latin typeface="+mn-lt"/>
                <a:ea typeface="+mn-ea"/>
                <a:cs typeface="+mn-cs"/>
                <a:sym typeface="Arial"/>
              </a:defRPr>
            </a:pPr>
            <a:r>
              <a:t>on voit bien qu’il y a une différence d’intention entre une affirmation de ce type :</a:t>
            </a:r>
          </a:p>
        </p:txBody>
      </p:sp>
      <p:sp>
        <p:nvSpPr>
          <p:cNvPr id="186" name="• « L’idiot du village a été inculpé d’intelligence avec l’ennemi. »…"/>
          <p:cNvSpPr txBox="1">
            <a:spLocks noGrp="1"/>
          </p:cNvSpPr>
          <p:nvPr>
            <p:ph type="body" idx="1"/>
          </p:nvPr>
        </p:nvSpPr>
        <p:spPr>
          <a:xfrm>
            <a:off x="313701" y="2418586"/>
            <a:ext cx="8761968" cy="4002472"/>
          </a:xfrm>
          <a:prstGeom prst="rect">
            <a:avLst/>
          </a:prstGeom>
        </p:spPr>
        <p:txBody>
          <a:bodyPr/>
          <a:lstStyle/>
          <a:p>
            <a:pPr>
              <a:buSzTx/>
              <a:buFont typeface="Wingdings"/>
              <a:buNone/>
              <a:defRPr sz="2400" b="1" i="1"/>
            </a:pPr>
            <a:r>
              <a:t>    • « L’idiot du village a été inculpé d’intelligence avec l’ennemi. »</a:t>
            </a:r>
            <a:br/>
            <a:endParaRPr/>
          </a:p>
          <a:p>
            <a:pPr>
              <a:buSzTx/>
              <a:buFont typeface="Wingdings"/>
              <a:buNone/>
              <a:defRPr sz="2400" b="1" i="1"/>
            </a:pPr>
            <a:r>
              <a:t/>
            </a:r>
            <a:br/>
            <a:r>
              <a:t>• « La vie est une maladie sexuellement transmissible. »</a:t>
            </a:r>
            <a:br/>
            <a:r>
              <a:t/>
            </a:r>
            <a:br/>
            <a:endParaRPr/>
          </a:p>
          <a:p>
            <a:pPr>
              <a:buSzTx/>
              <a:buFont typeface="Wingdings"/>
              <a:buNone/>
              <a:defRPr sz="2400" b="1" i="1"/>
            </a:pPr>
            <a:r>
              <a:t>    • « L’amour est biodégradable. »  </a:t>
            </a:r>
          </a:p>
          <a:p>
            <a:pPr>
              <a:buSzTx/>
              <a:buFont typeface="Wingdings"/>
              <a:buNone/>
              <a:defRPr sz="2400" b="1" i="1"/>
            </a:pPr>
            <a:r>
              <a:t> </a:t>
            </a:r>
          </a:p>
          <a:p>
            <a:pPr>
              <a:buSzTx/>
              <a:buFont typeface="Wingdings"/>
              <a:buNone/>
              <a:defRPr sz="2400" b="1" i="1"/>
            </a:pPr>
            <a:r>
              <a:t>                                                                                                                                      </a:t>
            </a:r>
          </a:p>
          <a:p>
            <a:pPr>
              <a:buSzTx/>
              <a:buFont typeface="Wingdings"/>
              <a:buNone/>
              <a:defRPr sz="2400" b="1" i="1"/>
            </a:pPr>
            <a:endParaRPr/>
          </a:p>
          <a:p>
            <a:pPr>
              <a:buSzTx/>
              <a:buFont typeface="Wingdings"/>
              <a:buNone/>
              <a:defRPr sz="2400" b="1" i="1"/>
            </a:pPr>
            <a:r>
              <a:t/>
            </a:r>
            <a:br/>
            <a:endParaRPr/>
          </a:p>
          <a:p>
            <a:pPr>
              <a:buSzTx/>
              <a:buFont typeface="Wingdings"/>
              <a:buNone/>
              <a:defRPr sz="1800" b="1" i="1"/>
            </a:pPr>
            <a:r>
              <a:rPr b="0" i="0">
                <a:latin typeface="ＭＳ ゴシック"/>
                <a:ea typeface="ＭＳ ゴシック"/>
                <a:cs typeface="ＭＳ ゴシック"/>
                <a:sym typeface="ＭＳ ゴシック"/>
              </a:rPr>
              <a:t/>
            </a:r>
            <a:br>
              <a:rPr b="0" i="0">
                <a:latin typeface="ＭＳ ゴシック"/>
                <a:ea typeface="ＭＳ ゴシック"/>
                <a:cs typeface="ＭＳ ゴシック"/>
                <a:sym typeface="ＭＳ ゴシック"/>
              </a:rPr>
            </a:br>
            <a:endParaRPr b="0" i="0">
              <a:latin typeface="ＭＳ ゴシック"/>
              <a:ea typeface="ＭＳ ゴシック"/>
              <a:cs typeface="ＭＳ ゴシック"/>
              <a:sym typeface="ＭＳ ゴシック"/>
            </a:endParaRPr>
          </a:p>
        </p:txBody>
      </p:sp>
      <p:sp>
        <p:nvSpPr>
          <p:cNvPr id="187" name="(où intelligence signifie contradictoirement…"/>
          <p:cNvSpPr txBox="1"/>
          <p:nvPr/>
        </p:nvSpPr>
        <p:spPr>
          <a:xfrm>
            <a:off x="2565539" y="3090254"/>
            <a:ext cx="5419115" cy="6774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000" b="1">
                <a:solidFill>
                  <a:srgbClr val="2F1272"/>
                </a:solidFill>
                <a:uFill>
                  <a:solidFill>
                    <a:srgbClr val="2F1272"/>
                  </a:solidFill>
                </a:uFill>
              </a:defRPr>
            </a:pPr>
            <a:r>
              <a:t>(où intelligence signifie contradictoirement</a:t>
            </a:r>
          </a:p>
          <a:p>
            <a:pPr>
              <a:defRPr sz="2000" b="1">
                <a:solidFill>
                  <a:srgbClr val="2F1272"/>
                </a:solidFill>
                <a:uFill>
                  <a:solidFill>
                    <a:srgbClr val="2F1272"/>
                  </a:solidFill>
                </a:uFill>
              </a:defRPr>
            </a:pPr>
            <a:r>
              <a:t>« sagacité » et « complicité ») et celles-ci :</a:t>
            </a:r>
          </a:p>
        </p:txBody>
      </p:sp>
      <p:sp>
        <p:nvSpPr>
          <p:cNvPr id="188" name="qui sont marquées au coin de l’amertume  et de l’auto-dérision…"/>
          <p:cNvSpPr txBox="1"/>
          <p:nvPr/>
        </p:nvSpPr>
        <p:spPr>
          <a:xfrm>
            <a:off x="2671207" y="5528984"/>
            <a:ext cx="5236181" cy="67749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000" b="1">
                <a:solidFill>
                  <a:srgbClr val="2F1272"/>
                </a:solidFill>
                <a:uFill>
                  <a:solidFill>
                    <a:srgbClr val="2F1272"/>
                  </a:solidFill>
                </a:uFill>
              </a:defRPr>
            </a:pPr>
            <a:r>
              <a:t>qui sont marquées au coin de l’amertume </a:t>
            </a:r>
            <a:br/>
            <a:r>
              <a:t>et de l’auto-dérision…</a:t>
            </a:r>
          </a:p>
        </p:txBody>
      </p:sp>
      <p:sp>
        <p:nvSpPr>
          <p:cNvPr id="189" name="ou :"/>
          <p:cNvSpPr txBox="1"/>
          <p:nvPr/>
        </p:nvSpPr>
        <p:spPr>
          <a:xfrm>
            <a:off x="1071288" y="4592129"/>
            <a:ext cx="620401" cy="3853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b="1">
                <a:solidFill>
                  <a:srgbClr val="2F1272"/>
                </a:solidFill>
                <a:uFill>
                  <a:solidFill>
                    <a:srgbClr val="2F1272"/>
                  </a:solidFill>
                </a:uFill>
              </a:defRPr>
            </a:lvl1pPr>
          </a:lstStyle>
          <a:p>
            <a:r>
              <a:t>ou :</a:t>
            </a:r>
          </a:p>
        </p:txBody>
      </p:sp>
    </p:spTree>
  </p:cSld>
  <p:clrMapOvr>
    <a:masterClrMapping/>
  </p:clrMapOvr>
  <mc:AlternateContent xmlns:mc="http://schemas.openxmlformats.org/markup-compatibility/2006" xmlns:p14="http://schemas.microsoft.com/office/powerpoint/2010/main">
    <mc:Choice xmlns="" xmlns:m="http://schemas.openxmlformats.org/officeDocument/2006/math" xmlns:a14="http://schemas.microsoft.com/office/drawing/2010/main" xmlns:p15="http://schemas.microsoft.com/office/powerpoint/2012/main" Requires="p15">
      <p:transition xmlns:p14="http://schemas.microsoft.com/office/powerpoint/2010/main" spd="med" advClick="1" p14:dur="1000">
        <p15:prstTrans prst="peelOff" invX="1"/>
      </p:transition>
    </mc:Choice>
    <mc:Choice Requires="p14">
      <p:transition spd="slow">
        <p:wipe/>
      </p:transition>
    </mc:Choice>
    <mc:Fallback xmlns="" xmlns:m="http://schemas.openxmlformats.org/officeDocument/2006/math" xmlns:a14="http://schemas.microsoft.com/office/drawing/2010/main">
      <p:transitio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192" name="Définition :"/>
          <p:cNvSpPr txBox="1">
            <a:spLocks noGrp="1"/>
          </p:cNvSpPr>
          <p:nvPr>
            <p:ph type="title"/>
          </p:nvPr>
        </p:nvSpPr>
        <p:spPr>
          <a:xfrm>
            <a:off x="685800" y="304800"/>
            <a:ext cx="7772400" cy="1752600"/>
          </a:xfrm>
          <a:prstGeom prst="rect">
            <a:avLst/>
          </a:prstGeom>
        </p:spPr>
        <p:txBody>
          <a:bodyPr/>
          <a:lstStyle>
            <a:lvl1pPr>
              <a:defRPr sz="4000">
                <a:latin typeface="+mn-lt"/>
                <a:ea typeface="+mn-ea"/>
                <a:cs typeface="+mn-cs"/>
                <a:sym typeface="Arial"/>
              </a:defRPr>
            </a:lvl1pPr>
          </a:lstStyle>
          <a:p>
            <a:r>
              <a:t>Définition :</a:t>
            </a:r>
          </a:p>
        </p:txBody>
      </p:sp>
      <p:sp>
        <p:nvSpPr>
          <p:cNvPr id="193" name="L’humour :…"/>
          <p:cNvSpPr txBox="1">
            <a:spLocks noGrp="1"/>
          </p:cNvSpPr>
          <p:nvPr>
            <p:ph type="body" idx="1"/>
          </p:nvPr>
        </p:nvSpPr>
        <p:spPr>
          <a:xfrm>
            <a:off x="990600" y="2057400"/>
            <a:ext cx="7772400" cy="4800600"/>
          </a:xfrm>
          <a:prstGeom prst="rect">
            <a:avLst/>
          </a:prstGeom>
        </p:spPr>
        <p:txBody>
          <a:bodyPr/>
          <a:lstStyle/>
          <a:p>
            <a:pPr marL="40640" indent="0">
              <a:buNone/>
              <a:defRPr sz="2400" b="1"/>
            </a:pPr>
            <a:r>
              <a:rPr dirty="0"/>
              <a:t>L’humour :</a:t>
            </a:r>
          </a:p>
          <a:p>
            <a:pPr>
              <a:buSzTx/>
              <a:buFont typeface="Wingdings"/>
              <a:buNone/>
            </a:pPr>
            <a:r>
              <a:rPr sz="2400" dirty="0"/>
              <a:t>	</a:t>
            </a:r>
            <a:r>
              <a:rPr sz="2000" dirty="0"/>
              <a:t>(= 2 lignes significatives)</a:t>
            </a:r>
          </a:p>
          <a:p>
            <a:pPr>
              <a:buSzTx/>
              <a:buFont typeface="Wingdings"/>
              <a:buNone/>
            </a:pPr>
            <a:r>
              <a:rPr sz="2400" dirty="0"/>
              <a:t>	L’humour se caractérise aussi, bien sûr, par la mise en œuvre d’une </a:t>
            </a:r>
            <a:r>
              <a:rPr sz="2400" b="1" dirty="0"/>
              <a:t>double ligne significative,</a:t>
            </a:r>
            <a:r>
              <a:rPr sz="2400" dirty="0">
                <a:latin typeface="ＭＳ ゴシック"/>
                <a:ea typeface="ＭＳ ゴシック"/>
                <a:cs typeface="ＭＳ ゴシック"/>
                <a:sym typeface="ＭＳ ゴシック"/>
              </a:rPr>
              <a:t/>
            </a:r>
            <a:br>
              <a:rPr sz="2400" dirty="0">
                <a:latin typeface="ＭＳ ゴシック"/>
                <a:ea typeface="ＭＳ ゴシック"/>
                <a:cs typeface="ＭＳ ゴシック"/>
                <a:sym typeface="ＭＳ ゴシック"/>
              </a:rPr>
            </a:br>
            <a:r>
              <a:rPr sz="2400" dirty="0"/>
              <a:t>avec cette nuance, par rapport au trait d’esprit ou à l’histoire drôle, que ce peut être </a:t>
            </a:r>
            <a:br>
              <a:rPr sz="2400" dirty="0"/>
            </a:br>
            <a:r>
              <a:rPr sz="2400" i="1" dirty="0"/>
              <a:t>l’auteur du trait qui est la victime de la chute qu’il met en scène.</a:t>
            </a:r>
            <a:r>
              <a:rPr sz="2400" dirty="0"/>
              <a:t> (ex. l’humour yiddish)</a:t>
            </a:r>
          </a:p>
        </p:txBody>
      </p:sp>
    </p:spTree>
  </p:cSld>
  <p:clrMapOvr>
    <a:masterClrMapping/>
  </p:clrMapOvr>
  <mc:AlternateContent xmlns:mc="http://schemas.openxmlformats.org/markup-compatibility/2006" xmlns:p14="http://schemas.microsoft.com/office/powerpoint/2010/main">
    <mc:Choice xmlns="" xmlns:m="http://schemas.openxmlformats.org/officeDocument/2006/math" xmlns:a14="http://schemas.microsoft.com/office/drawing/2010/main" xmlns:p15="http://schemas.microsoft.com/office/powerpoint/2012/main" Requires="p15">
      <p:transition xmlns:p14="http://schemas.microsoft.com/office/powerpoint/2010/main" spd="med" advClick="1" p14:dur="1000">
        <p15:prstTrans prst="peelOff" invX="1"/>
      </p:transition>
    </mc:Choice>
    <mc:Choice Requires="p14">
      <p:transition spd="slow">
        <p:wipe/>
      </p:transition>
    </mc:Choice>
    <mc:Fallback xmlns="" xmlns:m="http://schemas.openxmlformats.org/officeDocument/2006/math" xmlns:a14="http://schemas.microsoft.com/office/drawing/2010/main">
      <p:transitio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196" name="« Quand un pauvre mange un poulet,  l’un des deux est malade. » (proverbe yiddish)"/>
          <p:cNvSpPr txBox="1">
            <a:spLocks noGrp="1"/>
          </p:cNvSpPr>
          <p:nvPr>
            <p:ph type="title"/>
          </p:nvPr>
        </p:nvSpPr>
        <p:spPr>
          <a:xfrm>
            <a:off x="762000" y="984883"/>
            <a:ext cx="7620000" cy="1600201"/>
          </a:xfrm>
          <a:prstGeom prst="rect">
            <a:avLst/>
          </a:prstGeom>
        </p:spPr>
        <p:txBody>
          <a:bodyPr/>
          <a:lstStyle/>
          <a:p>
            <a:r>
              <a:rPr sz="2400">
                <a:latin typeface="+mn-lt"/>
                <a:ea typeface="+mn-ea"/>
                <a:cs typeface="+mn-cs"/>
                <a:sym typeface="Arial"/>
              </a:rPr>
              <a:t/>
            </a:r>
            <a:br>
              <a:rPr sz="2400">
                <a:latin typeface="+mn-lt"/>
                <a:ea typeface="+mn-ea"/>
                <a:cs typeface="+mn-cs"/>
                <a:sym typeface="Arial"/>
              </a:rPr>
            </a:br>
            <a:r>
              <a:rPr sz="2400">
                <a:latin typeface="+mn-lt"/>
                <a:ea typeface="+mn-ea"/>
                <a:cs typeface="+mn-cs"/>
                <a:sym typeface="Arial"/>
              </a:rPr>
              <a:t>« </a:t>
            </a:r>
            <a:r>
              <a:rPr sz="2400" i="1">
                <a:latin typeface="+mn-lt"/>
                <a:ea typeface="+mn-ea"/>
                <a:cs typeface="+mn-cs"/>
                <a:sym typeface="Arial"/>
              </a:rPr>
              <a:t>Quand un pauvre mange un poulet, </a:t>
            </a:r>
            <a:br>
              <a:rPr sz="2400" i="1">
                <a:latin typeface="+mn-lt"/>
                <a:ea typeface="+mn-ea"/>
                <a:cs typeface="+mn-cs"/>
                <a:sym typeface="Arial"/>
              </a:rPr>
            </a:br>
            <a:r>
              <a:rPr sz="2400" i="1">
                <a:latin typeface="+mn-lt"/>
                <a:ea typeface="+mn-ea"/>
                <a:cs typeface="+mn-cs"/>
                <a:sym typeface="Arial"/>
              </a:rPr>
              <a:t>l’un des deux est malade.</a:t>
            </a:r>
            <a:r>
              <a:rPr sz="2400">
                <a:latin typeface="+mn-lt"/>
                <a:ea typeface="+mn-ea"/>
                <a:cs typeface="+mn-cs"/>
                <a:sym typeface="Arial"/>
              </a:rPr>
              <a:t> » </a:t>
            </a:r>
            <a:r>
              <a:rPr sz="1800">
                <a:latin typeface="+mn-lt"/>
                <a:ea typeface="+mn-ea"/>
                <a:cs typeface="+mn-cs"/>
                <a:sym typeface="Arial"/>
              </a:rPr>
              <a:t>(proverbe yiddish)</a:t>
            </a:r>
          </a:p>
        </p:txBody>
      </p:sp>
      <p:sp>
        <p:nvSpPr>
          <p:cNvPr id="197" name="Entre un crève-la-faim pas trop mal portant, un malheureux pauvre condamné à manger un poulet malade pour ne pas tout perdre de son capital (avec le risque de s’empoisonner pour limiter les dégâts) et un pauvre malade condamné à tordre le cou à sa plus belle volaille, à manger son capital pour survivre, il reste peu d’espace pour un bonheur vraiment sans mélange……"/>
          <p:cNvSpPr txBox="1">
            <a:spLocks noGrp="1"/>
          </p:cNvSpPr>
          <p:nvPr>
            <p:ph type="body" idx="1"/>
          </p:nvPr>
        </p:nvSpPr>
        <p:spPr>
          <a:xfrm>
            <a:off x="1371600" y="2514600"/>
            <a:ext cx="6629400" cy="4343400"/>
          </a:xfrm>
          <a:prstGeom prst="rect">
            <a:avLst/>
          </a:prstGeom>
        </p:spPr>
        <p:txBody>
          <a:bodyPr/>
          <a:lstStyle/>
          <a:p>
            <a:pPr>
              <a:buSzTx/>
              <a:buFont typeface="Wingdings"/>
              <a:buNone/>
              <a:defRPr sz="1600"/>
            </a:pPr>
            <a:r>
              <a:t>	</a:t>
            </a:r>
          </a:p>
          <a:p>
            <a:pPr>
              <a:buSzTx/>
              <a:buFont typeface="Wingdings"/>
              <a:buNone/>
            </a:pPr>
            <a:r>
              <a:rPr sz="1600" b="1" i="1"/>
              <a:t>	</a:t>
            </a:r>
            <a:r>
              <a:rPr sz="1600"/>
              <a:t>Entre un crève-la-faim pas trop mal portant, un malheureux pauvre condamné à manger un poulet malade pour ne pas tout perdre de son capital (avec le risque de s’empoisonner pour limiter les dégâts) et un pauvre malade condamné à tordre le cou à sa plus belle volaille, à manger son capital pour survivre, il reste peu d’espace pour un bonheur vraiment sans mélange…</a:t>
            </a:r>
            <a:r>
              <a:rPr sz="1600">
                <a:latin typeface="ＭＳ ゴシック"/>
                <a:ea typeface="ＭＳ ゴシック"/>
                <a:cs typeface="ＭＳ ゴシック"/>
                <a:sym typeface="ＭＳ ゴシック"/>
              </a:rPr>
              <a:t/>
            </a:r>
            <a:br>
              <a:rPr sz="1600">
                <a:latin typeface="ＭＳ ゴシック"/>
                <a:ea typeface="ＭＳ ゴシック"/>
                <a:cs typeface="ＭＳ ゴシック"/>
                <a:sym typeface="ＭＳ ゴシック"/>
              </a:rPr>
            </a:br>
            <a:endParaRPr sz="1600">
              <a:latin typeface="ＭＳ ゴシック"/>
              <a:ea typeface="ＭＳ ゴシック"/>
              <a:cs typeface="ＭＳ ゴシック"/>
              <a:sym typeface="ＭＳ ゴシック"/>
            </a:endParaRPr>
          </a:p>
          <a:p>
            <a:pPr>
              <a:buSzTx/>
              <a:buFont typeface="Wingdings"/>
              <a:buNone/>
              <a:defRPr sz="1600" b="1" i="1"/>
            </a:pPr>
            <a:r>
              <a:t>	Mais l’euphorie de cette raillerie, la célébration de cette arithmétique du malheur dont le solde est toujours négatif, pose le railleur sur un pied d’insensibilité qui constitue le bénéfice objectif de l’humour.</a:t>
            </a:r>
          </a:p>
        </p:txBody>
      </p:sp>
    </p:spTree>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xmlns:m="http://schemas.openxmlformats.org/officeDocument/2006/math" xmlns:a14="http://schemas.microsoft.com/office/drawing/2010/main">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200" name="« Question :  - Quelle différence y a-t-il entre l’amour et l’herpès* ?  Réponse : - L’herpès… c’est pour toujours ! »"/>
          <p:cNvSpPr txBox="1">
            <a:spLocks noGrp="1"/>
          </p:cNvSpPr>
          <p:nvPr>
            <p:ph type="title"/>
          </p:nvPr>
        </p:nvSpPr>
        <p:spPr>
          <a:xfrm>
            <a:off x="762000" y="955675"/>
            <a:ext cx="7620000" cy="1787525"/>
          </a:xfrm>
          <a:prstGeom prst="rect">
            <a:avLst/>
          </a:prstGeom>
        </p:spPr>
        <p:txBody>
          <a:bodyPr/>
          <a:lstStyle/>
          <a:p>
            <a:pPr>
              <a:defRPr sz="2300"/>
            </a:pPr>
            <a:r>
              <a:rPr>
                <a:latin typeface="+mn-lt"/>
                <a:ea typeface="+mn-ea"/>
                <a:cs typeface="+mn-cs"/>
                <a:sym typeface="Arial"/>
              </a:rPr>
              <a:t/>
            </a:r>
            <a:br>
              <a:rPr>
                <a:latin typeface="+mn-lt"/>
                <a:ea typeface="+mn-ea"/>
                <a:cs typeface="+mn-cs"/>
                <a:sym typeface="Arial"/>
              </a:rPr>
            </a:br>
            <a:r>
              <a:rPr i="1">
                <a:latin typeface="+mn-lt"/>
                <a:ea typeface="+mn-ea"/>
                <a:cs typeface="+mn-cs"/>
                <a:sym typeface="Arial"/>
              </a:rPr>
              <a:t>« Question : </a:t>
            </a:r>
            <a:br>
              <a:rPr i="1">
                <a:latin typeface="+mn-lt"/>
                <a:ea typeface="+mn-ea"/>
                <a:cs typeface="+mn-cs"/>
                <a:sym typeface="Arial"/>
              </a:rPr>
            </a:br>
            <a:r>
              <a:rPr i="1">
                <a:latin typeface="+mn-lt"/>
                <a:ea typeface="+mn-ea"/>
                <a:cs typeface="+mn-cs"/>
                <a:sym typeface="Arial"/>
              </a:rPr>
              <a:t>- Quelle différence y a-t-il entre l’amour et l’herpès* ? </a:t>
            </a:r>
            <a:br>
              <a:rPr i="1">
                <a:latin typeface="+mn-lt"/>
                <a:ea typeface="+mn-ea"/>
                <a:cs typeface="+mn-cs"/>
                <a:sym typeface="Arial"/>
              </a:rPr>
            </a:br>
            <a:r>
              <a:rPr i="1">
                <a:latin typeface="+mn-lt"/>
                <a:ea typeface="+mn-ea"/>
                <a:cs typeface="+mn-cs"/>
                <a:sym typeface="Arial"/>
              </a:rPr>
              <a:t>Réponse :</a:t>
            </a:r>
            <a:br>
              <a:rPr i="1">
                <a:latin typeface="+mn-lt"/>
                <a:ea typeface="+mn-ea"/>
                <a:cs typeface="+mn-cs"/>
                <a:sym typeface="Arial"/>
              </a:rPr>
            </a:br>
            <a:r>
              <a:rPr i="1">
                <a:latin typeface="+mn-lt"/>
                <a:ea typeface="+mn-ea"/>
                <a:cs typeface="+mn-cs"/>
                <a:sym typeface="Arial"/>
              </a:rPr>
              <a:t>- L’herpès… c’est pour toujours ! »</a:t>
            </a:r>
          </a:p>
        </p:txBody>
      </p:sp>
      <p:sp>
        <p:nvSpPr>
          <p:cNvPr id="201" name="Sur la côte Ouest des Etats-Unis, avant la pandémie du SIDA on posait le question ci-dessus.…"/>
          <p:cNvSpPr txBox="1">
            <a:spLocks noGrp="1"/>
          </p:cNvSpPr>
          <p:nvPr>
            <p:ph type="body" idx="1"/>
          </p:nvPr>
        </p:nvSpPr>
        <p:spPr>
          <a:xfrm>
            <a:off x="1295400" y="2743200"/>
            <a:ext cx="6629400" cy="4114800"/>
          </a:xfrm>
          <a:prstGeom prst="rect">
            <a:avLst/>
          </a:prstGeom>
        </p:spPr>
        <p:txBody>
          <a:bodyPr/>
          <a:lstStyle/>
          <a:p>
            <a:pPr>
              <a:buSzTx/>
              <a:buFont typeface="Wingdings"/>
              <a:buNone/>
              <a:defRPr sz="1600"/>
            </a:pPr>
            <a:r>
              <a:t>	</a:t>
            </a:r>
          </a:p>
          <a:p>
            <a:pPr>
              <a:buSzTx/>
              <a:buFont typeface="Wingdings"/>
              <a:buNone/>
              <a:defRPr sz="1600" b="1" i="1"/>
            </a:pPr>
            <a:r>
              <a:t>	</a:t>
            </a:r>
          </a:p>
          <a:p>
            <a:pPr>
              <a:buSzTx/>
              <a:buFont typeface="Wingdings"/>
              <a:buNone/>
            </a:pPr>
            <a:r>
              <a:rPr sz="1800" b="1" i="1"/>
              <a:t>	</a:t>
            </a:r>
            <a:r>
              <a:rPr sz="1800"/>
              <a:t>Sur la côte Ouest des Etats-Unis, avant la pandémie du SIDA on posait le question ci-dessus.</a:t>
            </a:r>
          </a:p>
          <a:p>
            <a:pPr>
              <a:buSzTx/>
              <a:buFont typeface="Wingdings"/>
              <a:buNone/>
            </a:pPr>
            <a:r>
              <a:rPr sz="1800"/>
              <a:t>	</a:t>
            </a:r>
            <a:r>
              <a:rPr sz="1800" i="1"/>
              <a:t>On voudrait que l’amour, ce soleil de nos vies, </a:t>
            </a:r>
            <a:r>
              <a:rPr sz="1800" b="1" i="1"/>
              <a:t>ne s’éteigne jamais</a:t>
            </a:r>
            <a:r>
              <a:rPr sz="1800" i="1"/>
              <a:t> : manque de chance, ce sont les bourgeonnements post-opératoires qui sont immortels…</a:t>
            </a:r>
            <a:r>
              <a:rPr sz="1800">
                <a:latin typeface="ＭＳ ゴシック"/>
                <a:ea typeface="ＭＳ ゴシック"/>
                <a:cs typeface="ＭＳ ゴシック"/>
                <a:sym typeface="ＭＳ ゴシック"/>
              </a:rPr>
              <a:t/>
            </a:r>
            <a:br>
              <a:rPr sz="1800">
                <a:latin typeface="ＭＳ ゴシック"/>
                <a:ea typeface="ＭＳ ゴシック"/>
                <a:cs typeface="ＭＳ ゴシック"/>
                <a:sym typeface="ＭＳ ゴシック"/>
              </a:rPr>
            </a:br>
            <a:endParaRPr sz="1800">
              <a:latin typeface="ＭＳ ゴシック"/>
              <a:ea typeface="ＭＳ ゴシック"/>
              <a:cs typeface="ＭＳ ゴシック"/>
              <a:sym typeface="ＭＳ ゴシック"/>
            </a:endParaRPr>
          </a:p>
        </p:txBody>
      </p:sp>
      <p:sp>
        <p:nvSpPr>
          <p:cNvPr id="202" name="*D’après le dernier rapport de l'Organisation mondiale pour la santé, établi à partir des données recueillies en 2012, «3,7 milliards de personnes de moins de 50 ans, soit 67 % de la population» sont infectées par l'un des deux virus à l'origine de la maladie, l'Herpes simplex de type 1, ou HSV1.  Quant à l'autre forme, le HSV2, il concerne 412 millions de personnes, principalement des femmes."/>
          <p:cNvSpPr txBox="1"/>
          <p:nvPr/>
        </p:nvSpPr>
        <p:spPr>
          <a:xfrm>
            <a:off x="346379" y="5253450"/>
            <a:ext cx="8797621" cy="1256754"/>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marL="0" marR="0" defTabSz="457200">
              <a:defRPr sz="1500">
                <a:uFillTx/>
                <a:latin typeface="Helvetica"/>
                <a:ea typeface="Helvetica"/>
                <a:cs typeface="Helvetica"/>
                <a:sym typeface="Helvetica"/>
              </a:defRPr>
            </a:pPr>
            <a:r>
              <a:rPr dirty="0"/>
              <a:t>*D’après le dernier rapport de l'Organisation mondiale pour la santé, </a:t>
            </a:r>
            <a:endParaRPr lang="fr-FR" dirty="0" smtClean="0"/>
          </a:p>
          <a:p>
            <a:pPr marL="0" marR="0" defTabSz="457200">
              <a:defRPr sz="1500">
                <a:uFillTx/>
                <a:latin typeface="Helvetica"/>
                <a:ea typeface="Helvetica"/>
                <a:cs typeface="Helvetica"/>
                <a:sym typeface="Helvetica"/>
              </a:defRPr>
            </a:pPr>
            <a:r>
              <a:rPr dirty="0" smtClean="0"/>
              <a:t>établi </a:t>
            </a:r>
            <a:r>
              <a:rPr dirty="0"/>
              <a:t>à partir des données recueillies en 2012, «3,7 milliards de personnes de moins de 50 ans, </a:t>
            </a:r>
            <a:endParaRPr lang="fr-FR" dirty="0" smtClean="0"/>
          </a:p>
          <a:p>
            <a:pPr marL="0" marR="0" defTabSz="457200">
              <a:defRPr sz="1500">
                <a:uFillTx/>
                <a:latin typeface="Helvetica"/>
                <a:ea typeface="Helvetica"/>
                <a:cs typeface="Helvetica"/>
                <a:sym typeface="Helvetica"/>
              </a:defRPr>
            </a:pPr>
            <a:r>
              <a:rPr dirty="0" smtClean="0"/>
              <a:t>soit </a:t>
            </a:r>
            <a:r>
              <a:rPr dirty="0"/>
              <a:t>67 % de la population» sont infectées par l'un des deux virus à l'origine de la maladie, </a:t>
            </a:r>
            <a:endParaRPr lang="fr-FR" dirty="0" smtClean="0"/>
          </a:p>
          <a:p>
            <a:pPr marL="0" marR="0" defTabSz="457200">
              <a:defRPr sz="1500">
                <a:uFillTx/>
                <a:latin typeface="Helvetica"/>
                <a:ea typeface="Helvetica"/>
                <a:cs typeface="Helvetica"/>
                <a:sym typeface="Helvetica"/>
              </a:defRPr>
            </a:pPr>
            <a:r>
              <a:rPr dirty="0" smtClean="0"/>
              <a:t>l'Herpes </a:t>
            </a:r>
            <a:r>
              <a:rPr dirty="0"/>
              <a:t>simplex de type 1, ou HSV1. </a:t>
            </a:r>
            <a:br>
              <a:rPr dirty="0"/>
            </a:br>
            <a:r>
              <a:rPr dirty="0"/>
              <a:t>Quant à l'autre forme, le HSV2, il concerne 412 millions de personnes, principalement des femmes.</a:t>
            </a:r>
          </a:p>
        </p:txBody>
      </p:sp>
    </p:spTree>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xmlns:m="http://schemas.openxmlformats.org/officeDocument/2006/math" xmlns:a14="http://schemas.microsoft.com/office/drawing/2010/main">
      <p:transition spd="slow">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205" name="Retour sur la chute…"/>
          <p:cNvSpPr txBox="1">
            <a:spLocks noGrp="1"/>
          </p:cNvSpPr>
          <p:nvPr>
            <p:ph type="title"/>
          </p:nvPr>
        </p:nvSpPr>
        <p:spPr>
          <a:xfrm>
            <a:off x="685800" y="609600"/>
            <a:ext cx="7772400" cy="1143000"/>
          </a:xfrm>
          <a:prstGeom prst="rect">
            <a:avLst/>
          </a:prstGeom>
        </p:spPr>
        <p:txBody>
          <a:bodyPr/>
          <a:lstStyle>
            <a:lvl1pPr>
              <a:defRPr sz="2800">
                <a:latin typeface="+mn-lt"/>
                <a:ea typeface="+mn-ea"/>
                <a:cs typeface="+mn-cs"/>
                <a:sym typeface="Arial"/>
              </a:defRPr>
            </a:lvl1pPr>
          </a:lstStyle>
          <a:p>
            <a:r>
              <a:t>Retour sur la chute…</a:t>
            </a:r>
          </a:p>
        </p:txBody>
      </p:sp>
      <p:sp>
        <p:nvSpPr>
          <p:cNvPr id="206" name="Ce fait, qu’on peut prendre plaisir, pas seulement au malheur des autres (ce qui peut se comprendre), mais à son propre malheur, va me servir de fil conducteur pour essayer d’interpréter ce phénomène mystérieux qu’est le rire.  Je retrouve ici le joint avec ma peau de banane « psychédélique ».  Car un effet du rire est de provoquer une singulière ivresse dont je souhaite rappeler ici l’origine et le mécanisme."/>
          <p:cNvSpPr txBox="1">
            <a:spLocks noGrp="1"/>
          </p:cNvSpPr>
          <p:nvPr>
            <p:ph type="body" sz="half" idx="1"/>
          </p:nvPr>
        </p:nvSpPr>
        <p:spPr>
          <a:xfrm>
            <a:off x="685800" y="1524000"/>
            <a:ext cx="3810000" cy="4114800"/>
          </a:xfrm>
          <a:prstGeom prst="rect">
            <a:avLst/>
          </a:prstGeom>
        </p:spPr>
        <p:txBody>
          <a:bodyPr/>
          <a:lstStyle/>
          <a:p>
            <a:pPr>
              <a:lnSpc>
                <a:spcPct val="90000"/>
              </a:lnSpc>
              <a:buSzTx/>
              <a:buFont typeface="Wingdings"/>
              <a:buNone/>
              <a:defRPr sz="1200"/>
            </a:pPr>
            <a:r>
              <a:rPr dirty="0"/>
              <a:t>	</a:t>
            </a:r>
          </a:p>
          <a:p>
            <a:pPr>
              <a:lnSpc>
                <a:spcPct val="90000"/>
              </a:lnSpc>
              <a:buSzTx/>
              <a:buFont typeface="Wingdings"/>
              <a:buNone/>
              <a:defRPr sz="2000" b="1" i="1"/>
            </a:pPr>
            <a:r>
              <a:rPr dirty="0"/>
              <a:t>	</a:t>
            </a:r>
          </a:p>
          <a:p>
            <a:pPr>
              <a:lnSpc>
                <a:spcPct val="90000"/>
              </a:lnSpc>
              <a:buSzTx/>
              <a:buFont typeface="Wingdings"/>
              <a:buNone/>
              <a:defRPr sz="1400"/>
            </a:pPr>
            <a:endParaRPr dirty="0"/>
          </a:p>
          <a:p>
            <a:pPr marL="40640" indent="0">
              <a:lnSpc>
                <a:spcPct val="90000"/>
              </a:lnSpc>
              <a:buNone/>
            </a:pPr>
            <a:r>
              <a:rPr sz="1400" dirty="0"/>
              <a:t>Ce fait, qu’on peut prendre plaisir, pas seulement au malheur des autres (ce qui peut se comprendre), mais à son propre malheur, va me servir de fil conducteur pour essayer d’interpréter ce phénomène mystérieux qu’est le rire.</a:t>
            </a:r>
            <a:r>
              <a:rPr sz="1400" dirty="0">
                <a:latin typeface="ＭＳ ゴシック"/>
                <a:ea typeface="ＭＳ ゴシック"/>
                <a:cs typeface="ＭＳ ゴシック"/>
                <a:sym typeface="ＭＳ ゴシック"/>
              </a:rPr>
              <a:t/>
            </a:r>
            <a:br>
              <a:rPr sz="1400" dirty="0">
                <a:latin typeface="ＭＳ ゴシック"/>
                <a:ea typeface="ＭＳ ゴシック"/>
                <a:cs typeface="ＭＳ ゴシック"/>
                <a:sym typeface="ＭＳ ゴシック"/>
              </a:rPr>
            </a:br>
            <a:r>
              <a:rPr sz="1400" dirty="0">
                <a:latin typeface="ＭＳ ゴシック"/>
                <a:ea typeface="ＭＳ ゴシック"/>
                <a:cs typeface="ＭＳ ゴシック"/>
                <a:sym typeface="ＭＳ ゴシック"/>
              </a:rPr>
              <a:t/>
            </a:r>
            <a:br>
              <a:rPr sz="1400" dirty="0">
                <a:latin typeface="ＭＳ ゴシック"/>
                <a:ea typeface="ＭＳ ゴシック"/>
                <a:cs typeface="ＭＳ ゴシック"/>
                <a:sym typeface="ＭＳ ゴシック"/>
              </a:rPr>
            </a:br>
            <a:r>
              <a:rPr sz="1400" dirty="0"/>
              <a:t>Je retrouve ici le joint avec ma peau de banane « psychédélique ».</a:t>
            </a:r>
            <a:r>
              <a:rPr sz="1400" dirty="0">
                <a:latin typeface="ＭＳ ゴシック"/>
                <a:ea typeface="ＭＳ ゴシック"/>
                <a:cs typeface="ＭＳ ゴシック"/>
                <a:sym typeface="ＭＳ ゴシック"/>
              </a:rPr>
              <a:t/>
            </a:r>
            <a:br>
              <a:rPr sz="1400" dirty="0">
                <a:latin typeface="ＭＳ ゴシック"/>
                <a:ea typeface="ＭＳ ゴシック"/>
                <a:cs typeface="ＭＳ ゴシック"/>
                <a:sym typeface="ＭＳ ゴシック"/>
              </a:rPr>
            </a:br>
            <a:r>
              <a:rPr sz="1400" dirty="0">
                <a:latin typeface="ＭＳ ゴシック"/>
                <a:ea typeface="ＭＳ ゴシック"/>
                <a:cs typeface="ＭＳ ゴシック"/>
                <a:sym typeface="ＭＳ ゴシック"/>
              </a:rPr>
              <a:t/>
            </a:r>
            <a:br>
              <a:rPr sz="1400" dirty="0">
                <a:latin typeface="ＭＳ ゴシック"/>
                <a:ea typeface="ＭＳ ゴシック"/>
                <a:cs typeface="ＭＳ ゴシック"/>
                <a:sym typeface="ＭＳ ゴシック"/>
              </a:rPr>
            </a:br>
            <a:r>
              <a:rPr sz="1400" dirty="0"/>
              <a:t>Car un effet du rire est de provoquer une </a:t>
            </a:r>
            <a:r>
              <a:rPr sz="1400" b="1" i="1" dirty="0"/>
              <a:t>singulière ivresse</a:t>
            </a:r>
            <a:r>
              <a:rPr sz="1400" dirty="0"/>
              <a:t> dont je souhaite rappeler ici l’origine et le mécanisme. </a:t>
            </a:r>
            <a:r>
              <a:rPr sz="1400" dirty="0">
                <a:latin typeface="ＭＳ ゴシック"/>
                <a:ea typeface="ＭＳ ゴシック"/>
                <a:cs typeface="ＭＳ ゴシック"/>
                <a:sym typeface="ＭＳ ゴシック"/>
              </a:rPr>
              <a:t/>
            </a:r>
            <a:br>
              <a:rPr sz="1400" dirty="0">
                <a:latin typeface="ＭＳ ゴシック"/>
                <a:ea typeface="ＭＳ ゴシック"/>
                <a:cs typeface="ＭＳ ゴシック"/>
                <a:sym typeface="ＭＳ ゴシック"/>
              </a:rPr>
            </a:br>
            <a:endParaRPr sz="1400" dirty="0">
              <a:latin typeface="ＭＳ ゴシック"/>
              <a:ea typeface="ＭＳ ゴシック"/>
              <a:cs typeface="ＭＳ ゴシック"/>
              <a:sym typeface="ＭＳ ゴシック"/>
            </a:endParaRPr>
          </a:p>
        </p:txBody>
      </p:sp>
      <p:sp>
        <p:nvSpPr>
          <p:cNvPr id="207" name="Il existe une substance qui va me servir de fil conducteur :…"/>
          <p:cNvSpPr txBox="1"/>
          <p:nvPr/>
        </p:nvSpPr>
        <p:spPr>
          <a:xfrm>
            <a:off x="4648200" y="1676400"/>
            <a:ext cx="3822700" cy="304185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83540" indent="-342900">
              <a:spcBef>
                <a:spcPts val="300"/>
              </a:spcBef>
              <a:buClr>
                <a:srgbClr val="4E0500"/>
              </a:buClr>
              <a:buSzPct val="100000"/>
              <a:buChar char=""/>
              <a:defRPr sz="1600"/>
            </a:pPr>
            <a:endParaRPr dirty="0"/>
          </a:p>
          <a:p>
            <a:pPr marL="40640">
              <a:spcBef>
                <a:spcPts val="300"/>
              </a:spcBef>
              <a:buClr>
                <a:srgbClr val="4E0500"/>
              </a:buClr>
              <a:buSzPct val="100000"/>
              <a:defRPr sz="1600"/>
            </a:pPr>
            <a:endParaRPr dirty="0"/>
          </a:p>
          <a:p>
            <a:pPr marL="40640">
              <a:spcBef>
                <a:spcPts val="300"/>
              </a:spcBef>
              <a:buClr>
                <a:srgbClr val="4E0500"/>
              </a:buClr>
              <a:buSzPct val="100000"/>
              <a:defRPr sz="1600"/>
            </a:pPr>
            <a:r>
              <a:rPr dirty="0"/>
              <a:t>Il existe une substance qui va me servir de fil conducteur :</a:t>
            </a:r>
          </a:p>
          <a:p>
            <a:pPr marL="383540" indent="-342900">
              <a:spcBef>
                <a:spcPts val="300"/>
              </a:spcBef>
              <a:buClr>
                <a:srgbClr val="4E0500"/>
              </a:buClr>
              <a:buFont typeface="Wingdings"/>
              <a:defRPr sz="1600"/>
            </a:pPr>
            <a:endParaRPr dirty="0"/>
          </a:p>
          <a:p>
            <a:pPr marL="40640">
              <a:spcBef>
                <a:spcPts val="300"/>
              </a:spcBef>
              <a:buClr>
                <a:srgbClr val="4E0500"/>
              </a:buClr>
              <a:buSzPct val="100000"/>
            </a:pPr>
            <a:r>
              <a:rPr sz="1600" dirty="0"/>
              <a:t>Le protoxyde d’azote :</a:t>
            </a:r>
          </a:p>
          <a:p>
            <a:pPr marL="383540" indent="-342900">
              <a:spcBef>
                <a:spcPts val="300"/>
              </a:spcBef>
              <a:buClr>
                <a:srgbClr val="4E0500"/>
              </a:buClr>
              <a:buSzPct val="100000"/>
              <a:buChar char=""/>
            </a:pPr>
            <a:endParaRPr sz="1600" dirty="0"/>
          </a:p>
          <a:p>
            <a:pPr marL="40640">
              <a:spcBef>
                <a:spcPts val="300"/>
              </a:spcBef>
              <a:buClr>
                <a:srgbClr val="4E0500"/>
              </a:buClr>
              <a:buSzPct val="100000"/>
            </a:pPr>
            <a:r>
              <a:rPr sz="1600" dirty="0"/>
              <a:t>Qui possède </a:t>
            </a:r>
            <a:r>
              <a:rPr sz="1600" i="1" dirty="0"/>
              <a:t>deux propriétés</a:t>
            </a:r>
            <a:r>
              <a:rPr sz="1600" dirty="0"/>
              <a:t> apparemment sans rapport l’une avec l’autre, et dont je vais essayer de montrer qu’elles sont </a:t>
            </a:r>
            <a:r>
              <a:rPr sz="1600" i="1" dirty="0"/>
              <a:t>liées</a:t>
            </a:r>
            <a:r>
              <a:rPr sz="1600" dirty="0"/>
              <a:t>.</a:t>
            </a:r>
          </a:p>
        </p:txBody>
      </p:sp>
      <p:pic>
        <p:nvPicPr>
          <p:cNvPr id="208" name="N20.jpg" descr="N20.jpg"/>
          <p:cNvPicPr>
            <a:picLocks/>
          </p:cNvPicPr>
          <p:nvPr/>
        </p:nvPicPr>
        <p:blipFill>
          <a:blip r:embed="rId3">
            <a:extLst/>
          </a:blip>
          <a:stretch>
            <a:fillRect/>
          </a:stretch>
        </p:blipFill>
        <p:spPr>
          <a:xfrm>
            <a:off x="7239000" y="2971800"/>
            <a:ext cx="779463" cy="57308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xmlns:m="http://schemas.openxmlformats.org/officeDocument/2006/math" xmlns:a14="http://schemas.microsoft.com/office/drawing/2010/main">
      <p:transition spd="slow">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211" name="Le gaz hilarant…"/>
          <p:cNvSpPr txBox="1">
            <a:spLocks noGrp="1"/>
          </p:cNvSpPr>
          <p:nvPr>
            <p:ph type="title"/>
          </p:nvPr>
        </p:nvSpPr>
        <p:spPr>
          <a:xfrm>
            <a:off x="685800" y="609600"/>
            <a:ext cx="7772400" cy="1143000"/>
          </a:xfrm>
          <a:prstGeom prst="rect">
            <a:avLst/>
          </a:prstGeom>
        </p:spPr>
        <p:txBody>
          <a:bodyPr/>
          <a:lstStyle>
            <a:lvl1pPr>
              <a:defRPr sz="2800">
                <a:latin typeface="+mn-lt"/>
                <a:ea typeface="+mn-ea"/>
                <a:cs typeface="+mn-cs"/>
                <a:sym typeface="Arial"/>
              </a:defRPr>
            </a:lvl1pPr>
          </a:lstStyle>
          <a:p>
            <a:r>
              <a:t>Le gaz hilarant…</a:t>
            </a:r>
          </a:p>
        </p:txBody>
      </p:sp>
      <p:sp>
        <p:nvSpPr>
          <p:cNvPr id="212" name="Le mot “hilarant” apparaît pour la première fois dans le dictionnaire français en 1805 pour caractériser un composé chimique, le protoxyde d’azote.  On trouve dans Littré (s. v. Hilarant) la citation suivante extraite de l’Abrégé de Chimie de Pelouze et Frémy :  « Le protoxyde d’azote est impropre à la respiration ; introduit dans les organes respiratoires, il produit une sorte d’ivresse qui lui a fait donner le nom de gaz hilariant »."/>
          <p:cNvSpPr txBox="1">
            <a:spLocks noGrp="1"/>
          </p:cNvSpPr>
          <p:nvPr>
            <p:ph type="body" sz="half" idx="1"/>
          </p:nvPr>
        </p:nvSpPr>
        <p:spPr>
          <a:xfrm>
            <a:off x="685800" y="1447800"/>
            <a:ext cx="3810000" cy="4114800"/>
          </a:xfrm>
          <a:prstGeom prst="rect">
            <a:avLst/>
          </a:prstGeom>
        </p:spPr>
        <p:txBody>
          <a:bodyPr/>
          <a:lstStyle/>
          <a:p>
            <a:pPr>
              <a:buSzTx/>
              <a:buFont typeface="Wingdings"/>
              <a:buNone/>
              <a:defRPr sz="1600"/>
            </a:pPr>
            <a:endParaRPr dirty="0"/>
          </a:p>
          <a:p>
            <a:pPr marL="40640" indent="0">
              <a:buNone/>
            </a:pPr>
            <a:r>
              <a:rPr sz="1600" dirty="0"/>
              <a:t>Le mot </a:t>
            </a:r>
            <a:r>
              <a:rPr sz="1600" b="1" dirty="0"/>
              <a:t>“hilarant”</a:t>
            </a:r>
            <a:r>
              <a:rPr sz="1600" dirty="0"/>
              <a:t> apparaît pour la première fois dans le dictionnaire français en 1805 pour caractériser un composé chimique, le </a:t>
            </a:r>
            <a:r>
              <a:rPr sz="1600" b="1" dirty="0"/>
              <a:t>protoxyde d’azote</a:t>
            </a:r>
            <a:r>
              <a:rPr sz="1600" dirty="0"/>
              <a:t>. </a:t>
            </a:r>
            <a:r>
              <a:rPr sz="1600" dirty="0">
                <a:latin typeface="ＭＳ ゴシック"/>
                <a:ea typeface="ＭＳ ゴシック"/>
                <a:cs typeface="ＭＳ ゴシック"/>
                <a:sym typeface="ＭＳ ゴシック"/>
              </a:rPr>
              <a:t/>
            </a:r>
            <a:br>
              <a:rPr sz="1600" dirty="0">
                <a:latin typeface="ＭＳ ゴシック"/>
                <a:ea typeface="ＭＳ ゴシック"/>
                <a:cs typeface="ＭＳ ゴシック"/>
                <a:sym typeface="ＭＳ ゴシック"/>
              </a:rPr>
            </a:br>
            <a:r>
              <a:rPr sz="1600" dirty="0"/>
              <a:t>On trouve dans Littré (</a:t>
            </a:r>
            <a:r>
              <a:rPr sz="1600" i="1" dirty="0"/>
              <a:t>s. v. </a:t>
            </a:r>
            <a:r>
              <a:rPr sz="1600" dirty="0"/>
              <a:t>Hilarant) la citation suivante extraite de l’</a:t>
            </a:r>
            <a:r>
              <a:rPr sz="1600" i="1" dirty="0"/>
              <a:t>Abrégé de Chimie</a:t>
            </a:r>
            <a:r>
              <a:rPr sz="1600" dirty="0"/>
              <a:t> de Pelouze et Frémy : </a:t>
            </a:r>
            <a:r>
              <a:rPr sz="1600" dirty="0">
                <a:latin typeface="ＭＳ ゴシック"/>
                <a:ea typeface="ＭＳ ゴシック"/>
                <a:cs typeface="ＭＳ ゴシック"/>
                <a:sym typeface="ＭＳ ゴシック"/>
              </a:rPr>
              <a:t/>
            </a:r>
            <a:br>
              <a:rPr sz="1600" dirty="0">
                <a:latin typeface="ＭＳ ゴシック"/>
                <a:ea typeface="ＭＳ ゴシック"/>
                <a:cs typeface="ＭＳ ゴシック"/>
                <a:sym typeface="ＭＳ ゴシック"/>
              </a:rPr>
            </a:br>
            <a:r>
              <a:rPr sz="1600" i="1" dirty="0"/>
              <a:t>« Le protoxyde d’azote est impropre à la respiration ; introduit dans les organes respiratoires, il produit une sorte d’ivresse qui lui a fait donner le nom de gaz hilariant ».</a:t>
            </a:r>
            <a:r>
              <a:rPr sz="1600" dirty="0"/>
              <a:t> </a:t>
            </a:r>
            <a:r>
              <a:rPr sz="1600" dirty="0">
                <a:latin typeface="ＭＳ ゴシック"/>
                <a:ea typeface="ＭＳ ゴシック"/>
                <a:cs typeface="ＭＳ ゴシック"/>
                <a:sym typeface="ＭＳ ゴシック"/>
              </a:rPr>
              <a:t/>
            </a:r>
            <a:br>
              <a:rPr sz="1600" dirty="0">
                <a:latin typeface="ＭＳ ゴシック"/>
                <a:ea typeface="ＭＳ ゴシック"/>
                <a:cs typeface="ＭＳ ゴシック"/>
                <a:sym typeface="ＭＳ ゴシック"/>
              </a:rPr>
            </a:br>
            <a:endParaRPr sz="1600" dirty="0">
              <a:latin typeface="ＭＳ ゴシック"/>
              <a:ea typeface="ＭＳ ゴシック"/>
              <a:cs typeface="ＭＳ ゴシック"/>
              <a:sym typeface="ＭＳ ゴシック"/>
            </a:endParaRPr>
          </a:p>
        </p:txBody>
      </p:sp>
      <p:sp>
        <p:nvSpPr>
          <p:cNvPr id="213" name="Le gaz hilarant allait devenir une attraction foraine…  Moins plaisant, mais d’une autre portée, le protoxyde d’azote devait aussi révéler des propriétés analgésiques qui permirent l’essor de la chirurgie moderne :  l’anesthésie générale a recours à ce gaz singulier.…"/>
          <p:cNvSpPr txBox="1"/>
          <p:nvPr/>
        </p:nvSpPr>
        <p:spPr>
          <a:xfrm>
            <a:off x="4648200" y="1752600"/>
            <a:ext cx="3822700" cy="324755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40">
              <a:lnSpc>
                <a:spcPct val="90000"/>
              </a:lnSpc>
              <a:spcBef>
                <a:spcPts val="300"/>
              </a:spcBef>
              <a:buClr>
                <a:srgbClr val="4E0500"/>
              </a:buClr>
              <a:buSzPct val="100000"/>
            </a:pPr>
            <a:r>
              <a:rPr sz="1600" dirty="0"/>
              <a:t>Le </a:t>
            </a:r>
            <a:r>
              <a:rPr sz="1600" b="1" dirty="0"/>
              <a:t>gaz hilarant</a:t>
            </a:r>
            <a:r>
              <a:rPr sz="1600" dirty="0"/>
              <a:t> allait devenir une attraction foraine… </a:t>
            </a:r>
            <a:r>
              <a:rPr sz="1600" dirty="0">
                <a:latin typeface="ＭＳ ゴシック"/>
                <a:ea typeface="ＭＳ ゴシック"/>
                <a:cs typeface="ＭＳ ゴシック"/>
                <a:sym typeface="ＭＳ ゴシック"/>
              </a:rPr>
              <a:t/>
            </a:r>
            <a:br>
              <a:rPr sz="1600" dirty="0">
                <a:latin typeface="ＭＳ ゴシック"/>
                <a:ea typeface="ＭＳ ゴシック"/>
                <a:cs typeface="ＭＳ ゴシック"/>
                <a:sym typeface="ＭＳ ゴシック"/>
              </a:rPr>
            </a:br>
            <a:r>
              <a:rPr sz="1600" dirty="0"/>
              <a:t>Moins plaisant, mais d’une autre portée, le protoxyde d’azote devait aussi révéler des propriétés analgésiques qui permirent l’essor de la chirurgie moderne : </a:t>
            </a:r>
            <a:r>
              <a:rPr sz="1600" dirty="0">
                <a:latin typeface="ＭＳ ゴシック"/>
                <a:ea typeface="ＭＳ ゴシック"/>
                <a:cs typeface="ＭＳ ゴシック"/>
                <a:sym typeface="ＭＳ ゴシック"/>
              </a:rPr>
              <a:t/>
            </a:r>
            <a:br>
              <a:rPr sz="1600" dirty="0">
                <a:latin typeface="ＭＳ ゴシック"/>
                <a:ea typeface="ＭＳ ゴシック"/>
                <a:cs typeface="ＭＳ ゴシック"/>
                <a:sym typeface="ＭＳ ゴシック"/>
              </a:rPr>
            </a:br>
            <a:r>
              <a:rPr sz="1600" b="1" dirty="0"/>
              <a:t>l’anesthésie générale</a:t>
            </a:r>
            <a:r>
              <a:rPr sz="1600" dirty="0"/>
              <a:t> a recours à ce gaz singulier. </a:t>
            </a:r>
            <a:r>
              <a:rPr sz="1600" dirty="0">
                <a:latin typeface="ＭＳ ゴシック"/>
                <a:ea typeface="ＭＳ ゴシック"/>
                <a:cs typeface="ＭＳ ゴシック"/>
                <a:sym typeface="ＭＳ ゴシック"/>
              </a:rPr>
              <a:t/>
            </a:r>
            <a:br>
              <a:rPr sz="1600" dirty="0">
                <a:latin typeface="ＭＳ ゴシック"/>
                <a:ea typeface="ＭＳ ゴシック"/>
                <a:cs typeface="ＭＳ ゴシック"/>
                <a:sym typeface="ＭＳ ゴシック"/>
              </a:rPr>
            </a:br>
            <a:endParaRPr sz="1600" dirty="0">
              <a:latin typeface="ＭＳ ゴシック"/>
              <a:ea typeface="ＭＳ ゴシック"/>
              <a:cs typeface="ＭＳ ゴシック"/>
              <a:sym typeface="ＭＳ ゴシック"/>
            </a:endParaRPr>
          </a:p>
          <a:p>
            <a:pPr marL="40640">
              <a:lnSpc>
                <a:spcPct val="90000"/>
              </a:lnSpc>
              <a:spcBef>
                <a:spcPts val="300"/>
              </a:spcBef>
              <a:buClr>
                <a:srgbClr val="4E0500"/>
              </a:buClr>
              <a:buSzPct val="100000"/>
            </a:pPr>
            <a:r>
              <a:rPr sz="1600" dirty="0"/>
              <a:t>Le </a:t>
            </a:r>
            <a:r>
              <a:rPr sz="1600" b="1" dirty="0"/>
              <a:t>MEOPA </a:t>
            </a:r>
            <a:r>
              <a:rPr sz="1600" dirty="0"/>
              <a:t> (</a:t>
            </a:r>
            <a:r>
              <a:rPr sz="1600" b="1" dirty="0"/>
              <a:t>N</a:t>
            </a:r>
            <a:r>
              <a:rPr sz="1600" b="1" baseline="-25000" dirty="0"/>
              <a:t>2</a:t>
            </a:r>
            <a:r>
              <a:rPr sz="1600" b="1" dirty="0"/>
              <a:t> O</a:t>
            </a:r>
            <a:r>
              <a:rPr sz="1600" b="1" baseline="-25000" dirty="0"/>
              <a:t>2</a:t>
            </a:r>
            <a:r>
              <a:rPr sz="1600" dirty="0"/>
              <a:t>)</a:t>
            </a:r>
            <a:r>
              <a:rPr sz="1600" dirty="0">
                <a:latin typeface="ＭＳ ゴシック"/>
                <a:ea typeface="ＭＳ ゴシック"/>
                <a:cs typeface="ＭＳ ゴシック"/>
                <a:sym typeface="ＭＳ ゴシック"/>
              </a:rPr>
              <a:t/>
            </a:r>
            <a:br>
              <a:rPr sz="1600" dirty="0">
                <a:latin typeface="ＭＳ ゴシック"/>
                <a:ea typeface="ＭＳ ゴシック"/>
                <a:cs typeface="ＭＳ ゴシック"/>
                <a:sym typeface="ＭＳ ゴシック"/>
              </a:rPr>
            </a:br>
            <a:r>
              <a:rPr sz="1600" dirty="0"/>
              <a:t>(acronyme de : </a:t>
            </a:r>
            <a:r>
              <a:rPr sz="1600" b="1" dirty="0"/>
              <a:t>M</a:t>
            </a:r>
            <a:r>
              <a:rPr sz="1600" dirty="0"/>
              <a:t>élange </a:t>
            </a:r>
            <a:r>
              <a:rPr sz="1600" b="1" dirty="0"/>
              <a:t>E</a:t>
            </a:r>
            <a:r>
              <a:rPr sz="1600" dirty="0"/>
              <a:t>quimolaire d’</a:t>
            </a:r>
            <a:r>
              <a:rPr sz="1600" b="1" dirty="0"/>
              <a:t>O</a:t>
            </a:r>
            <a:r>
              <a:rPr sz="1600" dirty="0"/>
              <a:t>xygène et de </a:t>
            </a:r>
            <a:r>
              <a:rPr sz="1600" b="1" dirty="0"/>
              <a:t>P</a:t>
            </a:r>
            <a:r>
              <a:rPr sz="1600" dirty="0"/>
              <a:t>rotoxyde d’</a:t>
            </a:r>
            <a:r>
              <a:rPr sz="1600" b="1" dirty="0"/>
              <a:t>A</a:t>
            </a:r>
            <a:r>
              <a:rPr sz="1600" dirty="0"/>
              <a:t>zote) </a:t>
            </a:r>
            <a:r>
              <a:rPr sz="1600" dirty="0">
                <a:latin typeface="ＭＳ ゴシック"/>
                <a:ea typeface="ＭＳ ゴシック"/>
                <a:cs typeface="ＭＳ ゴシック"/>
                <a:sym typeface="ＭＳ ゴシック"/>
              </a:rPr>
              <a:t/>
            </a:r>
            <a:br>
              <a:rPr sz="1600" dirty="0">
                <a:latin typeface="ＭＳ ゴシック"/>
                <a:ea typeface="ＭＳ ゴシック"/>
                <a:cs typeface="ＭＳ ゴシック"/>
                <a:sym typeface="ＭＳ ゴシック"/>
              </a:rPr>
            </a:br>
            <a:r>
              <a:rPr sz="1600" dirty="0"/>
              <a:t>est aujourd'hui utilisé en pédiatrie.</a:t>
            </a:r>
          </a:p>
        </p:txBody>
      </p:sp>
    </p:spTree>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xmlns:m="http://schemas.openxmlformats.org/officeDocument/2006/math" xmlns:a14="http://schemas.microsoft.com/office/drawing/2010/main">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216" name="Le gaz hilarant et… l’anesthésie (1)"/>
          <p:cNvSpPr txBox="1">
            <a:spLocks noGrp="1"/>
          </p:cNvSpPr>
          <p:nvPr>
            <p:ph type="title"/>
          </p:nvPr>
        </p:nvSpPr>
        <p:spPr>
          <a:xfrm>
            <a:off x="762000" y="0"/>
            <a:ext cx="7772400" cy="1447800"/>
          </a:xfrm>
          <a:prstGeom prst="rect">
            <a:avLst/>
          </a:prstGeom>
        </p:spPr>
        <p:txBody>
          <a:bodyPr/>
          <a:lstStyle>
            <a:lvl1pPr>
              <a:defRPr sz="2800">
                <a:latin typeface="+mn-lt"/>
                <a:ea typeface="+mn-ea"/>
                <a:cs typeface="+mn-cs"/>
                <a:sym typeface="Arial"/>
              </a:defRPr>
            </a:lvl1pPr>
          </a:lstStyle>
          <a:p>
            <a:r>
              <a:t>Le gaz hilarant et… l’anesthésie (1)</a:t>
            </a:r>
          </a:p>
        </p:txBody>
      </p:sp>
      <p:sp>
        <p:nvSpPr>
          <p:cNvPr id="217" name="Le Monde du 16 février 1988…"/>
          <p:cNvSpPr txBox="1">
            <a:spLocks noGrp="1"/>
          </p:cNvSpPr>
          <p:nvPr>
            <p:ph type="body" sz="half" idx="1"/>
          </p:nvPr>
        </p:nvSpPr>
        <p:spPr>
          <a:xfrm>
            <a:off x="762000" y="4648200"/>
            <a:ext cx="7772400" cy="2209800"/>
          </a:xfrm>
          <a:prstGeom prst="rect">
            <a:avLst/>
          </a:prstGeom>
        </p:spPr>
        <p:txBody>
          <a:bodyPr/>
          <a:lstStyle/>
          <a:p>
            <a:pPr>
              <a:buSzTx/>
              <a:buFont typeface="Wingdings"/>
              <a:buNone/>
            </a:pPr>
            <a:r>
              <a:rPr sz="1600" i="1"/>
              <a:t>			            </a:t>
            </a:r>
            <a:r>
              <a:rPr sz="1600">
                <a:latin typeface="ＭＳ ゴシック"/>
                <a:ea typeface="ＭＳ ゴシック"/>
                <a:cs typeface="ＭＳ ゴシック"/>
                <a:sym typeface="ＭＳ ゴシック"/>
              </a:rPr>
              <a:t/>
            </a:r>
            <a:br>
              <a:rPr sz="1600">
                <a:latin typeface="ＭＳ ゴシック"/>
                <a:ea typeface="ＭＳ ゴシック"/>
                <a:cs typeface="ＭＳ ゴシック"/>
                <a:sym typeface="ＭＳ ゴシック"/>
              </a:rPr>
            </a:br>
            <a:r>
              <a:rPr sz="1600" i="1"/>
              <a:t>		        </a:t>
            </a:r>
            <a:r>
              <a:rPr sz="1600" b="1" i="1"/>
              <a:t>   Le Monde</a:t>
            </a:r>
            <a:r>
              <a:rPr sz="1600" b="1"/>
              <a:t> </a:t>
            </a:r>
            <a:r>
              <a:rPr sz="1600"/>
              <a:t>du 16 février 1988</a:t>
            </a:r>
          </a:p>
          <a:p>
            <a:pPr>
              <a:buSzTx/>
              <a:buFont typeface="Wingdings"/>
              <a:buNone/>
            </a:pPr>
            <a:r>
              <a:rPr sz="1600"/>
              <a:t>	Ceux qui étaient nés en 1988 se souviennent peut-être de </a:t>
            </a:r>
            <a:r>
              <a:rPr sz="1600" i="1"/>
              <a:t>l’affaire de Poitiers</a:t>
            </a:r>
            <a:r>
              <a:rPr sz="1600"/>
              <a:t> dont le dessinateur Plantu donne ici la version « cohabitation  ».</a:t>
            </a:r>
            <a:r>
              <a:rPr sz="1600">
                <a:latin typeface="ＭＳ ゴシック"/>
                <a:ea typeface="ＭＳ ゴシック"/>
                <a:cs typeface="ＭＳ ゴシック"/>
                <a:sym typeface="ＭＳ ゴシック"/>
              </a:rPr>
              <a:t/>
            </a:r>
            <a:br>
              <a:rPr sz="1600">
                <a:latin typeface="ＭＳ ゴシック"/>
                <a:ea typeface="ＭＳ ゴシック"/>
                <a:cs typeface="ＭＳ ゴシック"/>
                <a:sym typeface="ＭＳ ゴシック"/>
              </a:rPr>
            </a:br>
            <a:r>
              <a:rPr sz="1600"/>
              <a:t>(Le dessin est politiquement pertinent mais techniquement trompeur : le protoxyde d’azote s’administre en l’occurrence par les voies respiratoires et non par perfusion…)</a:t>
            </a:r>
          </a:p>
        </p:txBody>
      </p:sp>
      <p:pic>
        <p:nvPicPr>
          <p:cNvPr id="218" name="tuyaux.jpg" descr="tuyaux.jpg"/>
          <p:cNvPicPr>
            <a:picLocks/>
          </p:cNvPicPr>
          <p:nvPr/>
        </p:nvPicPr>
        <p:blipFill>
          <a:blip r:embed="rId3">
            <a:extLst/>
          </a:blip>
          <a:stretch>
            <a:fillRect/>
          </a:stretch>
        </p:blipFill>
        <p:spPr>
          <a:xfrm>
            <a:off x="2209800" y="990600"/>
            <a:ext cx="4572000" cy="385286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 xmlns:m="http://schemas.openxmlformats.org/officeDocument/2006/math" xmlns:a14="http://schemas.microsoft.com/office/drawing/2010/main">
      <p:transition spd="slow">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221" name="Le gaz hilarant et... l’anesthésie (2)"/>
          <p:cNvSpPr txBox="1">
            <a:spLocks noGrp="1"/>
          </p:cNvSpPr>
          <p:nvPr>
            <p:ph type="title"/>
          </p:nvPr>
        </p:nvSpPr>
        <p:spPr>
          <a:xfrm>
            <a:off x="762000" y="152400"/>
            <a:ext cx="7772400" cy="1143000"/>
          </a:xfrm>
          <a:prstGeom prst="rect">
            <a:avLst/>
          </a:prstGeom>
        </p:spPr>
        <p:txBody>
          <a:bodyPr/>
          <a:lstStyle>
            <a:lvl1pPr>
              <a:defRPr sz="2800">
                <a:latin typeface="+mn-lt"/>
                <a:ea typeface="+mn-ea"/>
                <a:cs typeface="+mn-cs"/>
                <a:sym typeface="Arial"/>
              </a:defRPr>
            </a:lvl1pPr>
          </a:lstStyle>
          <a:p>
            <a:r>
              <a:t>Le gaz hilarant et... l’anesthésie (2)</a:t>
            </a:r>
          </a:p>
        </p:txBody>
      </p:sp>
      <p:sp>
        <p:nvSpPr>
          <p:cNvPr id="222" name="Le protoxyde d’azote a donc fait parler de lui dans une affaire criminelle : la mort “sur table”, après anesthésie, à l’hôpital de Poitiers, le 10 octobre 1984, de Mme Nicole B.   Comment une patiente jeune, ne présentant aucun antécédent cardiaque, aucune contre-indication à l’anesthésie n’a-t-elle pu être réanimée après une narcose dont la première phase s’était déroulée normalement ? Comment, au contraire, pouvait-elle présenter soudain des signes de cyanose alors qu’on lui administrait (croyait-on) de l’oxygène à des doses de plus en plus élevées et que ses poumons étaient régulièrement ventilés ?   C’est (vraisemblablement) qu’une main criminelle avait inversé les flexibles amenant respectivement au respirateur l’oxygène et le protoxyde d’azote, repérables par des bagues de couleurs différentes et que l’anesthésiste-réanimateur asphyxiait sa patiente en lui administrant du protoxyde d’azote à haute dose tout en croyant l’oxygéner."/>
          <p:cNvSpPr txBox="1">
            <a:spLocks noGrp="1"/>
          </p:cNvSpPr>
          <p:nvPr>
            <p:ph type="body" idx="1"/>
          </p:nvPr>
        </p:nvSpPr>
        <p:spPr>
          <a:xfrm>
            <a:off x="609600" y="1295400"/>
            <a:ext cx="7924800" cy="5562600"/>
          </a:xfrm>
          <a:prstGeom prst="rect">
            <a:avLst/>
          </a:prstGeom>
        </p:spPr>
        <p:txBody>
          <a:bodyPr/>
          <a:lstStyle/>
          <a:p>
            <a:pPr>
              <a:lnSpc>
                <a:spcPct val="90000"/>
              </a:lnSpc>
              <a:buSzTx/>
              <a:buFont typeface="Wingdings"/>
              <a:buNone/>
              <a:defRPr sz="1800" i="1"/>
            </a:pPr>
            <a:r>
              <a:t>		</a:t>
            </a:r>
          </a:p>
          <a:p>
            <a:pPr>
              <a:lnSpc>
                <a:spcPct val="90000"/>
              </a:lnSpc>
              <a:buSzTx/>
              <a:buFont typeface="Wingdings"/>
              <a:buNone/>
              <a:defRPr sz="1800"/>
            </a:pPr>
            <a:r>
              <a:rPr>
                <a:latin typeface="ＭＳ ゴシック"/>
                <a:ea typeface="ＭＳ ゴシック"/>
                <a:cs typeface="ＭＳ ゴシック"/>
                <a:sym typeface="ＭＳ ゴシック"/>
              </a:rPr>
              <a:t/>
            </a:r>
            <a:br>
              <a:rPr>
                <a:latin typeface="ＭＳ ゴシック"/>
                <a:ea typeface="ＭＳ ゴシック"/>
                <a:cs typeface="ＭＳ ゴシック"/>
                <a:sym typeface="ＭＳ ゴシック"/>
              </a:rPr>
            </a:br>
            <a:r>
              <a:t>Le protoxyde d’azote a donc fait parler de lui dans une affaire criminelle : la mort “sur table”, après anesthésie, à l’hôpital de Poitiers, le 10 octobre 1984, de Mme Nicole B.</a:t>
            </a:r>
            <a:r>
              <a:rPr>
                <a:latin typeface="ＭＳ ゴシック"/>
                <a:ea typeface="ＭＳ ゴシック"/>
                <a:cs typeface="ＭＳ ゴシック"/>
                <a:sym typeface="ＭＳ ゴシック"/>
              </a:rPr>
              <a:t/>
            </a:r>
            <a:br>
              <a:rPr>
                <a:latin typeface="ＭＳ ゴシック"/>
                <a:ea typeface="ＭＳ ゴシック"/>
                <a:cs typeface="ＭＳ ゴシック"/>
                <a:sym typeface="ＭＳ ゴシック"/>
              </a:rPr>
            </a:br>
            <a:r>
              <a:t> </a:t>
            </a:r>
            <a:r>
              <a:rPr>
                <a:latin typeface="ＭＳ ゴシック"/>
                <a:ea typeface="ＭＳ ゴシック"/>
                <a:cs typeface="ＭＳ ゴシック"/>
                <a:sym typeface="ＭＳ ゴシック"/>
              </a:rPr>
              <a:t/>
            </a:r>
            <a:br>
              <a:rPr>
                <a:latin typeface="ＭＳ ゴシック"/>
                <a:ea typeface="ＭＳ ゴシック"/>
                <a:cs typeface="ＭＳ ゴシック"/>
                <a:sym typeface="ＭＳ ゴシック"/>
              </a:rPr>
            </a:br>
            <a:r>
              <a:t>Comment une patiente jeune, ne présentant aucun antécédent cardiaque, aucune contre-indication à l’anesthésie n’a-t-elle pu être réanimée après une narcose dont la première phase s’était déroulée normalement ? Comment, au contraire, pouvait-elle présenter soudain des signes de cyanose alors qu’on lui administrait (croyait-on) de l’oxygène à des doses de plus en plus élevées et que ses poumons étaient régulièrement ventilés ? </a:t>
            </a:r>
            <a:r>
              <a:rPr>
                <a:latin typeface="ＭＳ ゴシック"/>
                <a:ea typeface="ＭＳ ゴシック"/>
                <a:cs typeface="ＭＳ ゴシック"/>
                <a:sym typeface="ＭＳ ゴシック"/>
              </a:rPr>
              <a:t/>
            </a:r>
            <a:br>
              <a:rPr>
                <a:latin typeface="ＭＳ ゴシック"/>
                <a:ea typeface="ＭＳ ゴシック"/>
                <a:cs typeface="ＭＳ ゴシック"/>
                <a:sym typeface="ＭＳ ゴシック"/>
              </a:rPr>
            </a:br>
            <a:r>
              <a:rPr>
                <a:latin typeface="ＭＳ ゴシック"/>
                <a:ea typeface="ＭＳ ゴシック"/>
                <a:cs typeface="ＭＳ ゴシック"/>
                <a:sym typeface="ＭＳ ゴシック"/>
              </a:rPr>
              <a:t/>
            </a:r>
            <a:br>
              <a:rPr>
                <a:latin typeface="ＭＳ ゴシック"/>
                <a:ea typeface="ＭＳ ゴシック"/>
                <a:cs typeface="ＭＳ ゴシック"/>
                <a:sym typeface="ＭＳ ゴシック"/>
              </a:rPr>
            </a:br>
            <a:r>
              <a:t>C’est (vraisemblablement) qu’une main criminelle avait inversé les flexibles amenant respectivement au respirateur l’oxygène et le protoxyde d’azote, repérables par des bagues de couleurs différentes et que l’anesthésiste-réanimateur asphyxiait sa patiente en lui administrant du protoxyde d’azote à haute dose tout en croyant l’oxygéner.</a:t>
            </a:r>
          </a:p>
        </p:txBody>
      </p:sp>
    </p:spTree>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 xmlns:m="http://schemas.openxmlformats.org/officeDocument/2006/math" xmlns:a14="http://schemas.microsoft.com/office/drawing/2010/main">
      <p:transitio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52" name="Introduction"/>
          <p:cNvSpPr txBox="1">
            <a:spLocks noGrp="1"/>
          </p:cNvSpPr>
          <p:nvPr>
            <p:ph type="title"/>
          </p:nvPr>
        </p:nvSpPr>
        <p:spPr>
          <a:xfrm>
            <a:off x="698500" y="381000"/>
            <a:ext cx="7772400" cy="1600200"/>
          </a:xfrm>
          <a:prstGeom prst="rect">
            <a:avLst/>
          </a:prstGeom>
        </p:spPr>
        <p:txBody>
          <a:bodyPr/>
          <a:lstStyle>
            <a:lvl1pPr>
              <a:defRPr>
                <a:latin typeface="+mn-lt"/>
                <a:ea typeface="+mn-ea"/>
                <a:cs typeface="+mn-cs"/>
                <a:sym typeface="Arial"/>
              </a:defRPr>
            </a:lvl1pPr>
          </a:lstStyle>
          <a:p>
            <a:r>
              <a:t>Introduction</a:t>
            </a:r>
          </a:p>
        </p:txBody>
      </p:sp>
      <p:sp>
        <p:nvSpPr>
          <p:cNvPr id="53" name="Glisser sur une peau de banane constitue la scène type supposée déclencher l’hilarité du spectateur.  Symbole du bon ou du mauvais tour joué à son semblable, la peau de banane fait rire parce qu’elle fait perdre publiquement l’équilibre :  physique, moral, social…  - elle ruine la station droite qui est le propre de l’homme,  - elle contredit l’image de maîtrise que chacun veut donner de soi,  - elle dégonfle l’importance et le sérieux de celui qui se prend au sérieux, etc.,   - elle envoie l’autre au tapis.…"/>
          <p:cNvSpPr txBox="1">
            <a:spLocks noGrp="1"/>
          </p:cNvSpPr>
          <p:nvPr>
            <p:ph type="body" sz="half" idx="1"/>
          </p:nvPr>
        </p:nvSpPr>
        <p:spPr>
          <a:xfrm>
            <a:off x="685800" y="1981200"/>
            <a:ext cx="3810000" cy="4876800"/>
          </a:xfrm>
          <a:prstGeom prst="rect">
            <a:avLst/>
          </a:prstGeom>
        </p:spPr>
        <p:txBody>
          <a:bodyPr/>
          <a:lstStyle/>
          <a:p>
            <a:pPr marL="40640" indent="0">
              <a:lnSpc>
                <a:spcPct val="90000"/>
              </a:lnSpc>
              <a:buNone/>
            </a:pPr>
            <a:r>
              <a:rPr sz="1400" b="1" dirty="0"/>
              <a:t>Glisser sur une </a:t>
            </a:r>
            <a:r>
              <a:rPr sz="1400" b="1" i="1" dirty="0"/>
              <a:t>peau de banane</a:t>
            </a:r>
            <a:r>
              <a:rPr sz="1400" b="1" dirty="0"/>
              <a:t> </a:t>
            </a:r>
            <a:r>
              <a:rPr sz="1400" dirty="0"/>
              <a:t>constitue la scène type supposée déclencher l’hilarité du spectateur. </a:t>
            </a:r>
            <a:r>
              <a:rPr sz="1400" dirty="0">
                <a:latin typeface="ＭＳ ゴシック"/>
                <a:ea typeface="ＭＳ ゴシック"/>
                <a:cs typeface="ＭＳ ゴシック"/>
                <a:sym typeface="ＭＳ ゴシック"/>
              </a:rPr>
              <a:t/>
            </a:r>
            <a:br>
              <a:rPr sz="1400" dirty="0">
                <a:latin typeface="ＭＳ ゴシック"/>
                <a:ea typeface="ＭＳ ゴシック"/>
                <a:cs typeface="ＭＳ ゴシック"/>
                <a:sym typeface="ＭＳ ゴシック"/>
              </a:rPr>
            </a:br>
            <a:r>
              <a:rPr sz="1400" dirty="0"/>
              <a:t>Symbole du bon ou du mauvais tour joué à son semblable, la peau de banane fait rire parce qu’elle fait perdre publiquement l’équilibre : </a:t>
            </a:r>
            <a:r>
              <a:rPr sz="1400" dirty="0">
                <a:latin typeface="ＭＳ ゴシック"/>
                <a:ea typeface="ＭＳ ゴシック"/>
                <a:cs typeface="ＭＳ ゴシック"/>
                <a:sym typeface="ＭＳ ゴシック"/>
              </a:rPr>
              <a:t/>
            </a:r>
            <a:br>
              <a:rPr sz="1400" dirty="0">
                <a:latin typeface="ＭＳ ゴシック"/>
                <a:ea typeface="ＭＳ ゴシック"/>
                <a:cs typeface="ＭＳ ゴシック"/>
                <a:sym typeface="ＭＳ ゴシック"/>
              </a:rPr>
            </a:br>
            <a:r>
              <a:rPr sz="1400" dirty="0"/>
              <a:t>physique, moral, social… </a:t>
            </a:r>
            <a:r>
              <a:rPr sz="1400" dirty="0">
                <a:latin typeface="ＭＳ ゴシック"/>
                <a:ea typeface="ＭＳ ゴシック"/>
                <a:cs typeface="ＭＳ ゴシック"/>
                <a:sym typeface="ＭＳ ゴシック"/>
              </a:rPr>
              <a:t/>
            </a:r>
            <a:br>
              <a:rPr sz="1400" dirty="0">
                <a:latin typeface="ＭＳ ゴシック"/>
                <a:ea typeface="ＭＳ ゴシック"/>
                <a:cs typeface="ＭＳ ゴシック"/>
                <a:sym typeface="ＭＳ ゴシック"/>
              </a:rPr>
            </a:br>
            <a:r>
              <a:rPr sz="1400" dirty="0"/>
              <a:t>- </a:t>
            </a:r>
            <a:r>
              <a:rPr sz="1400" i="1" dirty="0"/>
              <a:t>elle ruine la station droite</a:t>
            </a:r>
            <a:r>
              <a:rPr sz="1400" dirty="0"/>
              <a:t> qui est le propre de l’homme, </a:t>
            </a:r>
            <a:r>
              <a:rPr sz="1400" dirty="0">
                <a:latin typeface="ＭＳ ゴシック"/>
                <a:ea typeface="ＭＳ ゴシック"/>
                <a:cs typeface="ＭＳ ゴシック"/>
                <a:sym typeface="ＭＳ ゴシック"/>
              </a:rPr>
              <a:t/>
            </a:r>
            <a:br>
              <a:rPr sz="1400" dirty="0">
                <a:latin typeface="ＭＳ ゴシック"/>
                <a:ea typeface="ＭＳ ゴシック"/>
                <a:cs typeface="ＭＳ ゴシック"/>
                <a:sym typeface="ＭＳ ゴシック"/>
              </a:rPr>
            </a:br>
            <a:r>
              <a:rPr sz="1400" dirty="0"/>
              <a:t>- </a:t>
            </a:r>
            <a:r>
              <a:rPr sz="1400" i="1" dirty="0"/>
              <a:t>elle contredit l’image de maîtrise</a:t>
            </a:r>
            <a:r>
              <a:rPr sz="1400" dirty="0"/>
              <a:t> que chacun veut donner de soi, </a:t>
            </a:r>
            <a:r>
              <a:rPr sz="1400" dirty="0">
                <a:latin typeface="ＭＳ ゴシック"/>
                <a:ea typeface="ＭＳ ゴシック"/>
                <a:cs typeface="ＭＳ ゴシック"/>
                <a:sym typeface="ＭＳ ゴシック"/>
              </a:rPr>
              <a:t/>
            </a:r>
            <a:br>
              <a:rPr sz="1400" dirty="0">
                <a:latin typeface="ＭＳ ゴシック"/>
                <a:ea typeface="ＭＳ ゴシック"/>
                <a:cs typeface="ＭＳ ゴシック"/>
                <a:sym typeface="ＭＳ ゴシック"/>
              </a:rPr>
            </a:br>
            <a:r>
              <a:rPr sz="1400" dirty="0"/>
              <a:t>- </a:t>
            </a:r>
            <a:r>
              <a:rPr sz="1400" i="1" dirty="0"/>
              <a:t>elle dégonfle l’importance et le sérieux </a:t>
            </a:r>
            <a:r>
              <a:rPr sz="1400" dirty="0"/>
              <a:t>de celui qui se prend au sérieux, etc.,  </a:t>
            </a:r>
            <a:r>
              <a:rPr sz="1400" dirty="0">
                <a:latin typeface="ＭＳ ゴシック"/>
                <a:ea typeface="ＭＳ ゴシック"/>
                <a:cs typeface="ＭＳ ゴシック"/>
                <a:sym typeface="ＭＳ ゴシック"/>
              </a:rPr>
              <a:t/>
            </a:r>
            <a:br>
              <a:rPr sz="1400" dirty="0">
                <a:latin typeface="ＭＳ ゴシック"/>
                <a:ea typeface="ＭＳ ゴシック"/>
                <a:cs typeface="ＭＳ ゴシック"/>
                <a:sym typeface="ＭＳ ゴシック"/>
              </a:rPr>
            </a:br>
            <a:r>
              <a:rPr sz="1400" dirty="0"/>
              <a:t>- </a:t>
            </a:r>
            <a:r>
              <a:rPr sz="1400" i="1" dirty="0"/>
              <a:t>elle envoie l’autre au tapis</a:t>
            </a:r>
            <a:r>
              <a:rPr sz="1400" dirty="0"/>
              <a:t>.</a:t>
            </a:r>
          </a:p>
          <a:p>
            <a:pPr>
              <a:lnSpc>
                <a:spcPct val="90000"/>
              </a:lnSpc>
              <a:buSzTx/>
              <a:buFont typeface="Wingdings"/>
              <a:buNone/>
              <a:defRPr sz="1400"/>
            </a:pPr>
            <a:endParaRPr sz="1400" dirty="0"/>
          </a:p>
          <a:p>
            <a:pPr marL="40640" indent="0">
              <a:lnSpc>
                <a:spcPct val="90000"/>
              </a:lnSpc>
              <a:buNone/>
              <a:defRPr b="1"/>
            </a:pPr>
            <a:r>
              <a:rPr sz="1400" dirty="0"/>
              <a:t>Et elle produit chez le spectateur cette </a:t>
            </a:r>
            <a:r>
              <a:rPr sz="1400" i="1" dirty="0"/>
              <a:t>euphorie</a:t>
            </a:r>
            <a:r>
              <a:rPr sz="1400" dirty="0"/>
              <a:t>, cette </a:t>
            </a:r>
            <a:r>
              <a:rPr sz="1400" i="1" dirty="0"/>
              <a:t>ivresse</a:t>
            </a:r>
            <a:r>
              <a:rPr sz="1400" dirty="0"/>
              <a:t>, qui est le propre du rire.</a:t>
            </a:r>
          </a:p>
        </p:txBody>
      </p:sp>
      <p:sp>
        <p:nvSpPr>
          <p:cNvPr id="54" name="C’est ce double phénomène qui va m’intéresser ici : la chute et le rire, le rire provoqué par la chute."/>
          <p:cNvSpPr txBox="1"/>
          <p:nvPr/>
        </p:nvSpPr>
        <p:spPr>
          <a:xfrm>
            <a:off x="4648200" y="1981200"/>
            <a:ext cx="3822700" cy="84125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40">
              <a:spcBef>
                <a:spcPts val="300"/>
              </a:spcBef>
              <a:buClr>
                <a:srgbClr val="4E0500"/>
              </a:buClr>
              <a:buSzPct val="100000"/>
              <a:defRPr sz="1600"/>
            </a:pPr>
            <a:r>
              <a:rPr dirty="0"/>
              <a:t>C’est ce double phénomène qui va m’intéresser ici : la </a:t>
            </a:r>
            <a:r>
              <a:rPr b="1" dirty="0"/>
              <a:t>chute</a:t>
            </a:r>
            <a:r>
              <a:rPr dirty="0"/>
              <a:t> et le </a:t>
            </a:r>
            <a:r>
              <a:rPr b="1" dirty="0"/>
              <a:t>rire</a:t>
            </a:r>
            <a:r>
              <a:rPr dirty="0"/>
              <a:t>, </a:t>
            </a:r>
            <a:r>
              <a:rPr b="1" i="1" dirty="0"/>
              <a:t>le rire provoqué par la chute</a:t>
            </a:r>
            <a:r>
              <a:rPr dirty="0"/>
              <a:t>.</a:t>
            </a:r>
          </a:p>
        </p:txBody>
      </p:sp>
    </p:spTree>
  </p:cSld>
  <p:clrMapOvr>
    <a:masterClrMapping/>
  </p:clrMapOvr>
  <mc:AlternateContent xmlns:mc="http://schemas.openxmlformats.org/markup-compatibility/2006" xmlns:p14="http://schemas.microsoft.com/office/powerpoint/2010/main">
    <mc:Choice xmlns="" xmlns:m="http://schemas.openxmlformats.org/officeDocument/2006/math" xmlns:a14="http://schemas.microsoft.com/office/drawing/2010/main" xmlns:p15="http://schemas.microsoft.com/office/powerpoint/2012/main" Requires="p15">
      <p:transition xmlns:p14="http://schemas.microsoft.com/office/powerpoint/2010/main" spd="fast" advClick="1" p14:dur="750">
        <p15:prstTrans prst="peelOff" invX="1"/>
      </p:transition>
    </mc:Choice>
    <mc:Choice Requires="p14">
      <p:transition spd="med">
        <p:wipe/>
      </p:transition>
    </mc:Choice>
    <mc:Fallback xmlns="" xmlns:m="http://schemas.openxmlformats.org/officeDocument/2006/math" xmlns:a14="http://schemas.microsoft.com/office/drawing/2010/main">
      <p:transition spd="fast">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8" presetClass="emph" presetSubtype="0" accel="50000" decel="50000" fill="hold" grpId="1" nodeType="clickEffect">
                                  <p:stCondLst>
                                    <p:cond delay="0"/>
                                  </p:stCondLst>
                                  <p:childTnLst>
                                    <p:animRot by="2700000">
                                      <p:cBhvr>
                                        <p:cTn id="6" dur="1000" fill="hold"/>
                                        <p:tgtEl>
                                          <p:spTgt spid="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1" animBg="1"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225" name="Quel rapport entre « endormir la douleur »  et « rire » ?"/>
          <p:cNvSpPr txBox="1">
            <a:spLocks noGrp="1"/>
          </p:cNvSpPr>
          <p:nvPr>
            <p:ph type="title"/>
          </p:nvPr>
        </p:nvSpPr>
        <p:spPr>
          <a:xfrm>
            <a:off x="685800" y="609600"/>
            <a:ext cx="7772400" cy="1143000"/>
          </a:xfrm>
          <a:prstGeom prst="rect">
            <a:avLst/>
          </a:prstGeom>
        </p:spPr>
        <p:txBody>
          <a:bodyPr/>
          <a:lstStyle/>
          <a:p>
            <a:pPr>
              <a:defRPr sz="2400">
                <a:latin typeface="+mn-lt"/>
                <a:ea typeface="+mn-ea"/>
                <a:cs typeface="+mn-cs"/>
                <a:sym typeface="Arial"/>
              </a:defRPr>
            </a:pPr>
            <a:r>
              <a:t>Quel rapport entre « endormir la douleur » </a:t>
            </a:r>
            <a:br/>
            <a:r>
              <a:t>et « rire » ?</a:t>
            </a:r>
          </a:p>
        </p:txBody>
      </p:sp>
      <p:sp>
        <p:nvSpPr>
          <p:cNvPr id="226" name="L’hypothèse ici développée consiste précisément à poser que cette proximité fonctionnelle de l’anesthésie et du rire, “chimiquement prouvée” par les effets du protoxyde d’azote, peut constituer une voie d’accès à la compréhension du rire."/>
          <p:cNvSpPr txBox="1">
            <a:spLocks noGrp="1"/>
          </p:cNvSpPr>
          <p:nvPr>
            <p:ph type="body" sz="half" idx="1"/>
          </p:nvPr>
        </p:nvSpPr>
        <p:spPr>
          <a:xfrm>
            <a:off x="685800" y="1447800"/>
            <a:ext cx="3810000" cy="4114800"/>
          </a:xfrm>
          <a:prstGeom prst="rect">
            <a:avLst/>
          </a:prstGeom>
        </p:spPr>
        <p:txBody>
          <a:bodyPr/>
          <a:lstStyle/>
          <a:p>
            <a:pPr>
              <a:buSzTx/>
              <a:buFont typeface="Wingdings"/>
              <a:buNone/>
              <a:defRPr sz="1600"/>
            </a:pPr>
            <a:endParaRPr dirty="0"/>
          </a:p>
          <a:p>
            <a:pPr>
              <a:buSzTx/>
              <a:buFont typeface="Wingdings"/>
              <a:buNone/>
              <a:defRPr sz="1600"/>
            </a:pPr>
            <a:r>
              <a:rPr dirty="0">
                <a:latin typeface="ＭＳ ゴシック"/>
                <a:ea typeface="ＭＳ ゴシック"/>
                <a:cs typeface="ＭＳ ゴシック"/>
                <a:sym typeface="ＭＳ ゴシック"/>
              </a:rPr>
              <a:t/>
            </a:r>
            <a:br>
              <a:rPr dirty="0">
                <a:latin typeface="ＭＳ ゴシック"/>
                <a:ea typeface="ＭＳ ゴシック"/>
                <a:cs typeface="ＭＳ ゴシック"/>
                <a:sym typeface="ＭＳ ゴシック"/>
              </a:rPr>
            </a:br>
            <a:endParaRPr dirty="0">
              <a:latin typeface="ＭＳ ゴシック"/>
              <a:ea typeface="ＭＳ ゴシック"/>
              <a:cs typeface="ＭＳ ゴシック"/>
              <a:sym typeface="ＭＳ ゴシック"/>
            </a:endParaRPr>
          </a:p>
          <a:p>
            <a:pPr marL="40640" indent="0">
              <a:buNone/>
            </a:pPr>
            <a:r>
              <a:rPr sz="1800" dirty="0"/>
              <a:t>L’hypothèse ici développée consiste précisément à poser que </a:t>
            </a:r>
            <a:r>
              <a:rPr sz="1800" i="1" dirty="0"/>
              <a:t>cette proximité fonctionnelle de l’anesthésie et du rire</a:t>
            </a:r>
            <a:r>
              <a:rPr sz="1800" dirty="0"/>
              <a:t>,</a:t>
            </a:r>
            <a:r>
              <a:rPr sz="1800" dirty="0">
                <a:latin typeface="ＭＳ ゴシック"/>
                <a:ea typeface="ＭＳ ゴシック"/>
                <a:cs typeface="ＭＳ ゴシック"/>
                <a:sym typeface="ＭＳ ゴシック"/>
              </a:rPr>
              <a:t/>
            </a:r>
            <a:br>
              <a:rPr sz="1800" dirty="0">
                <a:latin typeface="ＭＳ ゴシック"/>
                <a:ea typeface="ＭＳ ゴシック"/>
                <a:cs typeface="ＭＳ ゴシック"/>
                <a:sym typeface="ＭＳ ゴシック"/>
              </a:rPr>
            </a:br>
            <a:r>
              <a:rPr sz="1800" dirty="0"/>
              <a:t>“chimiquement prouvée” par les effets du protoxyde d’azote, peut constituer </a:t>
            </a:r>
            <a:r>
              <a:rPr sz="1800" b="1" i="1" dirty="0"/>
              <a:t>une voie d’accès à la compréhension du rire</a:t>
            </a:r>
            <a:r>
              <a:rPr sz="1800" b="1" dirty="0"/>
              <a:t>.</a:t>
            </a:r>
            <a:r>
              <a:rPr sz="1600" dirty="0">
                <a:latin typeface="ＭＳ ゴシック"/>
                <a:ea typeface="ＭＳ ゴシック"/>
                <a:cs typeface="ＭＳ ゴシック"/>
                <a:sym typeface="ＭＳ ゴシック"/>
              </a:rPr>
              <a:t/>
            </a:r>
            <a:br>
              <a:rPr sz="1600" dirty="0">
                <a:latin typeface="ＭＳ ゴシック"/>
                <a:ea typeface="ＭＳ ゴシック"/>
                <a:cs typeface="ＭＳ ゴシック"/>
                <a:sym typeface="ＭＳ ゴシック"/>
              </a:rPr>
            </a:br>
            <a:endParaRPr sz="1600" dirty="0">
              <a:latin typeface="ＭＳ ゴシック"/>
              <a:ea typeface="ＭＳ ゴシック"/>
              <a:cs typeface="ＭＳ ゴシック"/>
              <a:sym typeface="ＭＳ ゴシック"/>
            </a:endParaRPr>
          </a:p>
        </p:txBody>
      </p:sp>
      <p:sp>
        <p:nvSpPr>
          <p:cNvPr id="227" name="En effet, que la cause soit  - purement matérielle (gaz hilarant, alcool... ; empoisonnement cérébral : rire sarde, par exemple ; atrophie cérébrale ou dégénérescence de la chimie neuro-médiatrice : épilepsie gélastique, maladie de Pick… où le sujet est incapable de rien prendre au sérieux ; chatouillement) ou…"/>
          <p:cNvSpPr txBox="1"/>
          <p:nvPr/>
        </p:nvSpPr>
        <p:spPr>
          <a:xfrm>
            <a:off x="4648200" y="1752600"/>
            <a:ext cx="3898900" cy="4051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40">
              <a:lnSpc>
                <a:spcPct val="90000"/>
              </a:lnSpc>
              <a:spcBef>
                <a:spcPts val="300"/>
              </a:spcBef>
              <a:buClr>
                <a:srgbClr val="4E0500"/>
              </a:buClr>
              <a:buSzPct val="100000"/>
            </a:pPr>
            <a:r>
              <a:rPr sz="1400" dirty="0"/>
              <a:t>En effet, que la cause soit </a:t>
            </a:r>
            <a:r>
              <a:rPr sz="1400" dirty="0">
                <a:latin typeface="ＭＳ ゴシック"/>
                <a:ea typeface="ＭＳ ゴシック"/>
                <a:cs typeface="ＭＳ ゴシック"/>
                <a:sym typeface="ＭＳ ゴシック"/>
              </a:rPr>
              <a:t/>
            </a:r>
            <a:br>
              <a:rPr sz="1400" dirty="0">
                <a:latin typeface="ＭＳ ゴシック"/>
                <a:ea typeface="ＭＳ ゴシック"/>
                <a:cs typeface="ＭＳ ゴシック"/>
                <a:sym typeface="ＭＳ ゴシック"/>
              </a:rPr>
            </a:br>
            <a:r>
              <a:rPr sz="1400" dirty="0"/>
              <a:t>- purement </a:t>
            </a:r>
            <a:r>
              <a:rPr sz="1400" i="1" dirty="0"/>
              <a:t>matérielle </a:t>
            </a:r>
            <a:r>
              <a:rPr sz="1400" dirty="0"/>
              <a:t>(gaz hilarant, alcool... ; empoisonnement cérébral : rire sarde, par exemple ; atrophie cérébrale ou dégénérescence de la chimie neuro-médiatrice : épilepsie gélastique, maladie de Pick… où le sujet est incapable de rien prendre au sérieux ; chatouillement) ou </a:t>
            </a:r>
          </a:p>
          <a:p>
            <a:pPr marL="240665" indent="-200025">
              <a:lnSpc>
                <a:spcPct val="90000"/>
              </a:lnSpc>
              <a:spcBef>
                <a:spcPts val="300"/>
              </a:spcBef>
              <a:buClr>
                <a:srgbClr val="4E0500"/>
              </a:buClr>
              <a:buSzPct val="100000"/>
              <a:buChar char=""/>
            </a:pPr>
            <a:r>
              <a:rPr sz="1400" dirty="0"/>
              <a:t>- purement </a:t>
            </a:r>
            <a:r>
              <a:rPr sz="1400" i="1" dirty="0"/>
              <a:t>intellectuelle</a:t>
            </a:r>
            <a:r>
              <a:rPr sz="1400" dirty="0"/>
              <a:t> (rupture brusque de la continuité noétique), </a:t>
            </a:r>
          </a:p>
          <a:p>
            <a:pPr marL="383540" indent="-342900">
              <a:lnSpc>
                <a:spcPct val="90000"/>
              </a:lnSpc>
              <a:spcBef>
                <a:spcPts val="300"/>
              </a:spcBef>
              <a:buClr>
                <a:srgbClr val="4E0500"/>
              </a:buClr>
              <a:buSzPct val="100000"/>
              <a:buChar char=""/>
            </a:pPr>
            <a:endParaRPr sz="1400" dirty="0"/>
          </a:p>
          <a:p>
            <a:pPr marL="40640">
              <a:lnSpc>
                <a:spcPct val="90000"/>
              </a:lnSpc>
              <a:spcBef>
                <a:spcPts val="300"/>
              </a:spcBef>
              <a:buClr>
                <a:srgbClr val="4E0500"/>
              </a:buClr>
              <a:buSzPct val="100000"/>
            </a:pPr>
            <a:r>
              <a:rPr sz="1400" dirty="0"/>
              <a:t>le rire s’analyserait comme une </a:t>
            </a:r>
            <a:r>
              <a:rPr sz="1400" b="1" dirty="0"/>
              <a:t>suspension réflexe de la communication entre le « cerveau du réel »  et le « cerveau émotionnel »</a:t>
            </a:r>
            <a:r>
              <a:rPr sz="1400" dirty="0"/>
              <a:t> permettant </a:t>
            </a:r>
            <a:r>
              <a:rPr sz="1400" dirty="0">
                <a:latin typeface="ＭＳ ゴシック"/>
                <a:ea typeface="ＭＳ ゴシック"/>
                <a:cs typeface="ＭＳ ゴシック"/>
                <a:sym typeface="ＭＳ ゴシック"/>
              </a:rPr>
              <a:t/>
            </a:r>
            <a:br>
              <a:rPr sz="1400" dirty="0">
                <a:latin typeface="ＭＳ ゴシック"/>
                <a:ea typeface="ＭＳ ゴシック"/>
                <a:cs typeface="ＭＳ ゴシック"/>
                <a:sym typeface="ＭＳ ゴシック"/>
              </a:rPr>
            </a:br>
            <a:r>
              <a:rPr sz="1400" dirty="0"/>
              <a:t>- de </a:t>
            </a:r>
            <a:r>
              <a:rPr sz="1400" b="1" i="1" dirty="0"/>
              <a:t>supporter</a:t>
            </a:r>
            <a:r>
              <a:rPr sz="1400" b="1" dirty="0"/>
              <a:t> </a:t>
            </a:r>
            <a:r>
              <a:rPr sz="1400" dirty="0"/>
              <a:t>et </a:t>
            </a:r>
            <a:r>
              <a:rPr sz="1400" dirty="0">
                <a:latin typeface="ＭＳ ゴシック"/>
                <a:ea typeface="ＭＳ ゴシック"/>
                <a:cs typeface="ＭＳ ゴシック"/>
                <a:sym typeface="ＭＳ ゴシック"/>
              </a:rPr>
              <a:t/>
            </a:r>
            <a:br>
              <a:rPr sz="1400" dirty="0">
                <a:latin typeface="ＭＳ ゴシック"/>
                <a:ea typeface="ＭＳ ゴシック"/>
                <a:cs typeface="ＭＳ ゴシック"/>
                <a:sym typeface="ＭＳ ゴシック"/>
              </a:rPr>
            </a:br>
            <a:r>
              <a:rPr sz="1400" dirty="0"/>
              <a:t>- d’</a:t>
            </a:r>
            <a:r>
              <a:rPr sz="1400" b="1" i="1" dirty="0"/>
              <a:t>administrer la dénégation</a:t>
            </a:r>
            <a:r>
              <a:rPr sz="1400" dirty="0"/>
              <a:t> d’une surprise (dépourvue de danger), d’une “chute” (sémantique)…</a:t>
            </a:r>
          </a:p>
        </p:txBody>
      </p:sp>
    </p:spTree>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 xmlns:m="http://schemas.openxmlformats.org/officeDocument/2006/math" xmlns:a14="http://schemas.microsoft.com/office/drawing/2010/main">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230" name="Rire = une réponse émotionnelle réflexe"/>
          <p:cNvSpPr txBox="1">
            <a:spLocks noGrp="1"/>
          </p:cNvSpPr>
          <p:nvPr>
            <p:ph type="title"/>
          </p:nvPr>
        </p:nvSpPr>
        <p:spPr>
          <a:xfrm>
            <a:off x="685800" y="457200"/>
            <a:ext cx="7772400" cy="1143000"/>
          </a:xfrm>
          <a:prstGeom prst="rect">
            <a:avLst/>
          </a:prstGeom>
        </p:spPr>
        <p:txBody>
          <a:bodyPr/>
          <a:lstStyle>
            <a:lvl1pPr>
              <a:defRPr sz="2400">
                <a:latin typeface="+mn-lt"/>
                <a:ea typeface="+mn-ea"/>
                <a:cs typeface="+mn-cs"/>
                <a:sym typeface="Arial"/>
              </a:defRPr>
            </a:lvl1pPr>
          </a:lstStyle>
          <a:p>
            <a:r>
              <a:t>Rire = une réponse émotionnelle réflexe </a:t>
            </a:r>
          </a:p>
        </p:txBody>
      </p:sp>
      <p:sp>
        <p:nvSpPr>
          <p:cNvPr id="231" name="Le rire résulte d’une perception globale, non analytique, de la situation gélogène : on rit avant de pouvoir dire pourquoi l’on rit. (Cette perception est supposée impliquer le ”cerveau droit“ : vide infra, chapitre 18 – à tout le moins une voie courte).…"/>
          <p:cNvSpPr txBox="1">
            <a:spLocks noGrp="1"/>
          </p:cNvSpPr>
          <p:nvPr>
            <p:ph type="body" sz="half" idx="1"/>
          </p:nvPr>
        </p:nvSpPr>
        <p:spPr>
          <a:xfrm>
            <a:off x="685800" y="1447800"/>
            <a:ext cx="3810000" cy="4789488"/>
          </a:xfrm>
          <a:prstGeom prst="rect">
            <a:avLst/>
          </a:prstGeom>
        </p:spPr>
        <p:txBody>
          <a:bodyPr/>
          <a:lstStyle/>
          <a:p>
            <a:pPr>
              <a:lnSpc>
                <a:spcPct val="90000"/>
              </a:lnSpc>
            </a:pPr>
            <a:endParaRPr dirty="0"/>
          </a:p>
          <a:p>
            <a:pPr marL="40640" indent="0">
              <a:lnSpc>
                <a:spcPct val="90000"/>
              </a:lnSpc>
              <a:buNone/>
            </a:pPr>
            <a:r>
              <a:rPr sz="1400" dirty="0"/>
              <a:t>Le rire résulte d’une </a:t>
            </a:r>
            <a:r>
              <a:rPr sz="1400" b="1" dirty="0"/>
              <a:t>perception globale, non analytique</a:t>
            </a:r>
            <a:r>
              <a:rPr sz="1400" dirty="0"/>
              <a:t>, de la situation gélogène : </a:t>
            </a:r>
            <a:r>
              <a:rPr sz="1400" i="1" dirty="0"/>
              <a:t>on rit avant de pouvoir dire pourquoi l’on rit</a:t>
            </a:r>
            <a:r>
              <a:rPr sz="1400" dirty="0"/>
              <a:t>. (Cette perception est supposée impliquer le ”cerveau droit“ : vide infra, chapitre 18 – à tout le moins une voie courte).</a:t>
            </a:r>
          </a:p>
          <a:p>
            <a:pPr marL="40640" indent="0">
              <a:lnSpc>
                <a:spcPct val="90000"/>
              </a:lnSpc>
              <a:buNone/>
            </a:pPr>
            <a:r>
              <a:rPr sz="1400" dirty="0"/>
              <a:t>Le rire constitue une </a:t>
            </a:r>
            <a:r>
              <a:rPr sz="1400" b="1" dirty="0"/>
              <a:t>réponse réflexe</a:t>
            </a:r>
            <a:r>
              <a:rPr sz="1400" dirty="0"/>
              <a:t> à la rupture. (Il engage des circuits neurologiques capables de travailler indépendamment du cerveau volontaire ; les réflexes, par comparaison avec les réponses calculées, ont un double avantage de rapidité et d’autonomie.)</a:t>
            </a:r>
          </a:p>
          <a:p>
            <a:pPr marL="40640" indent="0">
              <a:lnSpc>
                <a:spcPct val="90000"/>
              </a:lnSpc>
              <a:buNone/>
            </a:pPr>
            <a:r>
              <a:rPr sz="1400" dirty="0"/>
              <a:t>Le rire est une </a:t>
            </a:r>
            <a:r>
              <a:rPr sz="1400" b="1" dirty="0"/>
              <a:t>réponse émotionnelle</a:t>
            </a:r>
            <a:r>
              <a:rPr sz="1400" dirty="0"/>
              <a:t> à la surprise. (Cette réponse procède – pour simplifier – d’une mise en communication de l’aire de la personnalité, située dans le cortex frontal et du « cerveau des émotions », l’hypothalamus.)</a:t>
            </a:r>
          </a:p>
        </p:txBody>
      </p:sp>
      <p:sp>
        <p:nvSpPr>
          <p:cNvPr id="232" name="La considération de ces trois données immédiates justifie :…"/>
          <p:cNvSpPr txBox="1"/>
          <p:nvPr/>
        </p:nvSpPr>
        <p:spPr>
          <a:xfrm>
            <a:off x="4648200" y="1600200"/>
            <a:ext cx="3822700" cy="253335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83540" indent="-342900">
              <a:buClr>
                <a:srgbClr val="000000"/>
              </a:buClr>
              <a:buFont typeface="Arial"/>
            </a:pPr>
            <a:endParaRPr/>
          </a:p>
          <a:p>
            <a:pPr marL="383540" indent="-342900">
              <a:buClr>
                <a:srgbClr val="000000"/>
              </a:buClr>
              <a:buFont typeface="Arial"/>
            </a:pPr>
            <a:r>
              <a:rPr sz="1600"/>
              <a:t>	</a:t>
            </a:r>
          </a:p>
          <a:p>
            <a:pPr marL="383540" indent="-342900">
              <a:buClr>
                <a:srgbClr val="000000"/>
              </a:buClr>
              <a:buFont typeface="Arial"/>
            </a:pPr>
            <a:endParaRPr sz="1600"/>
          </a:p>
          <a:p>
            <a:pPr marL="383540" indent="-342900">
              <a:buClr>
                <a:srgbClr val="000000"/>
              </a:buClr>
              <a:buFont typeface="Arial"/>
            </a:pPr>
            <a:r>
              <a:rPr sz="1600"/>
              <a:t>	</a:t>
            </a:r>
          </a:p>
          <a:p>
            <a:pPr marL="383540" indent="-342900">
              <a:buClr>
                <a:srgbClr val="000000"/>
              </a:buClr>
              <a:buFont typeface="Arial"/>
            </a:pPr>
            <a:endParaRPr sz="1600"/>
          </a:p>
          <a:p>
            <a:pPr marL="383540" indent="-342900">
              <a:buClr>
                <a:srgbClr val="000000"/>
              </a:buClr>
              <a:buFont typeface="Arial"/>
            </a:pPr>
            <a:r>
              <a:rPr sz="1600"/>
              <a:t>	La considération de ces trois données immédiates justifie :</a:t>
            </a:r>
          </a:p>
          <a:p>
            <a:pPr marL="383540" indent="-342900">
              <a:buClr>
                <a:srgbClr val="000000"/>
              </a:buClr>
              <a:buFont typeface="Arial"/>
            </a:pPr>
            <a:r>
              <a:rPr sz="1600"/>
              <a:t> </a:t>
            </a:r>
          </a:p>
          <a:p>
            <a:pPr marL="383540" indent="-342900">
              <a:buClr>
                <a:srgbClr val="000000"/>
              </a:buClr>
              <a:buFont typeface="Arial"/>
            </a:pPr>
            <a:r>
              <a:rPr sz="1600"/>
              <a:t>	une </a:t>
            </a:r>
            <a:r>
              <a:rPr sz="1600" b="1"/>
              <a:t>approche élémentaire</a:t>
            </a:r>
            <a:r>
              <a:rPr sz="1600"/>
              <a:t> du rire.</a:t>
            </a:r>
          </a:p>
        </p:txBody>
      </p:sp>
    </p:spTree>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 xmlns:m="http://schemas.openxmlformats.org/officeDocument/2006/math" xmlns:a14="http://schemas.microsoft.com/office/drawing/2010/main">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235" name="Le rire comparé aux états émotionnels causés par la surprise (1)"/>
          <p:cNvSpPr txBox="1">
            <a:spLocks noGrp="1"/>
          </p:cNvSpPr>
          <p:nvPr>
            <p:ph type="title"/>
          </p:nvPr>
        </p:nvSpPr>
        <p:spPr>
          <a:xfrm>
            <a:off x="685800" y="457200"/>
            <a:ext cx="7772400" cy="1143000"/>
          </a:xfrm>
          <a:prstGeom prst="rect">
            <a:avLst/>
          </a:prstGeom>
        </p:spPr>
        <p:txBody>
          <a:bodyPr/>
          <a:lstStyle/>
          <a:p>
            <a:pPr>
              <a:defRPr sz="2000">
                <a:latin typeface="+mn-lt"/>
                <a:ea typeface="+mn-ea"/>
                <a:cs typeface="+mn-cs"/>
                <a:sym typeface="Arial"/>
              </a:defRPr>
            </a:pPr>
            <a:r>
              <a:t>Le rire comparé aux états émotionnels causés par la surprise</a:t>
            </a:r>
            <a:br/>
            <a:r>
              <a:t>(1)</a:t>
            </a:r>
          </a:p>
        </p:txBody>
      </p:sp>
      <p:sp>
        <p:nvSpPr>
          <p:cNvPr id="236" name="Comme la réponse au message “danger”, le rire est réflexe et organique.…"/>
          <p:cNvSpPr txBox="1">
            <a:spLocks noGrp="1"/>
          </p:cNvSpPr>
          <p:nvPr>
            <p:ph type="body" sz="half" idx="1"/>
          </p:nvPr>
        </p:nvSpPr>
        <p:spPr>
          <a:xfrm>
            <a:off x="685800" y="1371600"/>
            <a:ext cx="3810000" cy="4114800"/>
          </a:xfrm>
          <a:prstGeom prst="rect">
            <a:avLst/>
          </a:prstGeom>
        </p:spPr>
        <p:txBody>
          <a:bodyPr/>
          <a:lstStyle/>
          <a:p>
            <a:pPr>
              <a:defRPr sz="1200"/>
            </a:pPr>
            <a:endParaRPr dirty="0"/>
          </a:p>
          <a:p>
            <a:pPr marL="40640" indent="0">
              <a:buNone/>
              <a:defRPr sz="1600"/>
            </a:pPr>
            <a:r>
              <a:rPr dirty="0"/>
              <a:t>Comme la réponse au message “danger”, le rire est réflexe et organique.</a:t>
            </a:r>
            <a:r>
              <a:rPr dirty="0">
                <a:latin typeface="ＭＳ ゴシック"/>
                <a:ea typeface="ＭＳ ゴシック"/>
                <a:cs typeface="ＭＳ ゴシック"/>
                <a:sym typeface="ＭＳ ゴシック"/>
              </a:rPr>
              <a:t/>
            </a:r>
            <a:br>
              <a:rPr dirty="0">
                <a:latin typeface="ＭＳ ゴシック"/>
                <a:ea typeface="ＭＳ ゴシック"/>
                <a:cs typeface="ＭＳ ゴシック"/>
                <a:sym typeface="ＭＳ ゴシック"/>
              </a:rPr>
            </a:br>
            <a:endParaRPr dirty="0">
              <a:latin typeface="ＭＳ ゴシック"/>
              <a:ea typeface="ＭＳ ゴシック"/>
              <a:cs typeface="ＭＳ ゴシック"/>
              <a:sym typeface="ＭＳ ゴシック"/>
            </a:endParaRPr>
          </a:p>
          <a:p>
            <a:pPr marL="40640" indent="0">
              <a:buNone/>
            </a:pPr>
            <a:r>
              <a:rPr sz="1400" dirty="0" smtClean="0"/>
              <a:t>Considérons </a:t>
            </a:r>
            <a:r>
              <a:rPr sz="1400" dirty="0"/>
              <a:t>l’exemple classique des </a:t>
            </a:r>
            <a:r>
              <a:rPr sz="1400" b="1" dirty="0"/>
              <a:t>réactions en chaîne dont l’organisme est le siège devant une menace physique soudaine</a:t>
            </a:r>
            <a:r>
              <a:rPr sz="1400" dirty="0"/>
              <a:t>. </a:t>
            </a:r>
            <a:r>
              <a:rPr sz="1400" dirty="0">
                <a:latin typeface="ＭＳ ゴシック"/>
                <a:ea typeface="ＭＳ ゴシック"/>
                <a:cs typeface="ＭＳ ゴシック"/>
                <a:sym typeface="ＭＳ ゴシック"/>
              </a:rPr>
              <a:t/>
            </a:r>
            <a:br>
              <a:rPr sz="1400" dirty="0">
                <a:latin typeface="ＭＳ ゴシック"/>
                <a:ea typeface="ＭＳ ゴシック"/>
                <a:cs typeface="ＭＳ ゴシック"/>
                <a:sym typeface="ＭＳ ゴシック"/>
              </a:rPr>
            </a:br>
            <a:r>
              <a:rPr sz="1400" dirty="0"/>
              <a:t>À partir d’un signal vigile, l’alerte (un influx nerveux électrique) est transmise dans le centre des émotions (hypothalamus).</a:t>
            </a:r>
          </a:p>
        </p:txBody>
      </p:sp>
      <p:sp>
        <p:nvSpPr>
          <p:cNvPr id="237" name="Le système agression-défense est mis “sous pression”.   Les organes impliqués sont irrigués en priorité. La respiration devient plus forte et plus profonde. Le cœur se met à battre plus vite et plus puissamment. Les muscles se durcissent. Les vaisseaux qui irriguent l’appareil digestif et la peau se contractent : le sujet pâlit et la digestion est suspendue. En cas de blessure, l’hémorragie est modérée, l’inflammation limitée, la coagulation plus rapide et la douleur moindre. Le foie libère ses réserves de sucre pour alimenter les muscles. La transpiration augmente pour une ventilation d’appoint indispensable pour assurer l’homéothermie générale pendant cette combustion accrue d’énergie..."/>
          <p:cNvSpPr txBox="1"/>
          <p:nvPr/>
        </p:nvSpPr>
        <p:spPr>
          <a:xfrm>
            <a:off x="4648200" y="1600200"/>
            <a:ext cx="3822700" cy="35963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40">
              <a:lnSpc>
                <a:spcPct val="90000"/>
              </a:lnSpc>
              <a:spcBef>
                <a:spcPts val="300"/>
              </a:spcBef>
              <a:buClr>
                <a:srgbClr val="4E0500"/>
              </a:buClr>
              <a:buSzPct val="100000"/>
              <a:defRPr sz="1400"/>
            </a:pPr>
            <a:r>
              <a:rPr dirty="0"/>
              <a:t>Le système agression-défense est mis “sous pression”. </a:t>
            </a:r>
            <a:r>
              <a:rPr dirty="0">
                <a:latin typeface="ＭＳ ゴシック"/>
                <a:ea typeface="ＭＳ ゴシック"/>
                <a:cs typeface="ＭＳ ゴシック"/>
                <a:sym typeface="ＭＳ ゴシック"/>
              </a:rPr>
              <a:t/>
            </a:r>
            <a:br>
              <a:rPr dirty="0">
                <a:latin typeface="ＭＳ ゴシック"/>
                <a:ea typeface="ＭＳ ゴシック"/>
                <a:cs typeface="ＭＳ ゴシック"/>
                <a:sym typeface="ＭＳ ゴシック"/>
              </a:rPr>
            </a:br>
            <a:r>
              <a:rPr dirty="0">
                <a:latin typeface="ＭＳ ゴシック"/>
                <a:ea typeface="ＭＳ ゴシック"/>
                <a:cs typeface="ＭＳ ゴシック"/>
                <a:sym typeface="ＭＳ ゴシック"/>
              </a:rPr>
              <a:t/>
            </a:r>
            <a:br>
              <a:rPr dirty="0">
                <a:latin typeface="ＭＳ ゴシック"/>
                <a:ea typeface="ＭＳ ゴシック"/>
                <a:cs typeface="ＭＳ ゴシック"/>
                <a:sym typeface="ＭＳ ゴシック"/>
              </a:rPr>
            </a:br>
            <a:r>
              <a:rPr dirty="0"/>
              <a:t>Les organes impliqués sont irrigués en priorité. La respiration devient plus forte et plus profonde. Le cœur se met à battre plus vite et plus puissamment. Les muscles se durcissent. Les vaisseaux qui irriguent l’appareil digestif et la peau se contractent : le sujet pâlit et la digestion est suspendue. En cas de blessure, l’hémorragie est modérée, l’inflammation limitée, la coagulation plus rapide et la douleur moindre. Le foie libère ses réserves de sucre pour alimenter les muscles. La transpiration augmente pour une ventilation d’appoint indispensable pour assurer l’homéothermie générale pendant cette combustion accrue d’énergie...</a:t>
            </a:r>
          </a:p>
        </p:txBody>
      </p:sp>
    </p:spTree>
  </p:cSld>
  <p:clrMapOvr>
    <a:masterClrMapping/>
  </p:clrMapOvr>
  <mc:AlternateContent xmlns:mc="http://schemas.openxmlformats.org/markup-compatibility/2006" xmlns:p14="http://schemas.microsoft.com/office/powerpoint/2010/main">
    <mc:Choice Requires="p14">
      <p:transition spd="slow" p14:dur="1500">
        <p14:prism dir="r" isContent="1"/>
      </p:transition>
    </mc:Choice>
    <mc:Fallback xmlns="" xmlns:m="http://schemas.openxmlformats.org/officeDocument/2006/math" xmlns:a14="http://schemas.microsoft.com/office/drawing/2010/main">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240" name="Le rire comparé aux états émotionnels causés par la surprise (2)"/>
          <p:cNvSpPr txBox="1">
            <a:spLocks noGrp="1"/>
          </p:cNvSpPr>
          <p:nvPr>
            <p:ph type="title"/>
          </p:nvPr>
        </p:nvSpPr>
        <p:spPr>
          <a:xfrm>
            <a:off x="685800" y="457200"/>
            <a:ext cx="7772400" cy="1143000"/>
          </a:xfrm>
          <a:prstGeom prst="rect">
            <a:avLst/>
          </a:prstGeom>
        </p:spPr>
        <p:txBody>
          <a:bodyPr/>
          <a:lstStyle/>
          <a:p>
            <a:pPr>
              <a:defRPr sz="2000">
                <a:latin typeface="+mn-lt"/>
                <a:ea typeface="+mn-ea"/>
                <a:cs typeface="+mn-cs"/>
                <a:sym typeface="Arial"/>
              </a:defRPr>
            </a:pPr>
            <a:r>
              <a:t>Le rire comparé aux états émotionnels causés par la surprise</a:t>
            </a:r>
            <a:br/>
            <a:r>
              <a:t>(2)</a:t>
            </a:r>
          </a:p>
        </p:txBody>
      </p:sp>
      <p:sp>
        <p:nvSpPr>
          <p:cNvPr id="241" name="Les circonstances qui provoquent le rire causent aussi une surprise  – qui se résout, non par l’agression ou la fuite, mais par une violence plaisante qui secoue le corps de… l’interloqué."/>
          <p:cNvSpPr txBox="1">
            <a:spLocks noGrp="1"/>
          </p:cNvSpPr>
          <p:nvPr>
            <p:ph type="body" sz="half" idx="1"/>
          </p:nvPr>
        </p:nvSpPr>
        <p:spPr>
          <a:xfrm>
            <a:off x="770380" y="948698"/>
            <a:ext cx="3810001" cy="4114801"/>
          </a:xfrm>
          <a:prstGeom prst="rect">
            <a:avLst/>
          </a:prstGeom>
        </p:spPr>
        <p:txBody>
          <a:bodyPr/>
          <a:lstStyle/>
          <a:p>
            <a:pPr>
              <a:lnSpc>
                <a:spcPct val="90000"/>
              </a:lnSpc>
            </a:pPr>
            <a:endParaRPr dirty="0"/>
          </a:p>
          <a:p>
            <a:pPr>
              <a:lnSpc>
                <a:spcPct val="90000"/>
              </a:lnSpc>
            </a:pPr>
            <a:endParaRPr dirty="0"/>
          </a:p>
          <a:p>
            <a:pPr>
              <a:lnSpc>
                <a:spcPct val="90000"/>
              </a:lnSpc>
            </a:pPr>
            <a:endParaRPr dirty="0"/>
          </a:p>
          <a:p>
            <a:pPr marL="40640" indent="0">
              <a:lnSpc>
                <a:spcPct val="90000"/>
              </a:lnSpc>
              <a:buNone/>
            </a:pPr>
            <a:r>
              <a:rPr sz="1800" dirty="0"/>
              <a:t>Les circonstances qui provoquent le rire causent aussi une </a:t>
            </a:r>
            <a:r>
              <a:rPr sz="1800" b="1" dirty="0"/>
              <a:t>surprise</a:t>
            </a:r>
            <a:r>
              <a:rPr sz="1800" dirty="0"/>
              <a:t> </a:t>
            </a:r>
            <a:r>
              <a:rPr sz="1800" dirty="0">
                <a:latin typeface="ＭＳ ゴシック"/>
                <a:ea typeface="ＭＳ ゴシック"/>
                <a:cs typeface="ＭＳ ゴシック"/>
                <a:sym typeface="ＭＳ ゴシック"/>
              </a:rPr>
              <a:t/>
            </a:r>
            <a:br>
              <a:rPr sz="1800" dirty="0">
                <a:latin typeface="ＭＳ ゴシック"/>
                <a:ea typeface="ＭＳ ゴシック"/>
                <a:cs typeface="ＭＳ ゴシック"/>
                <a:sym typeface="ＭＳ ゴシック"/>
              </a:rPr>
            </a:br>
            <a:r>
              <a:rPr sz="1800" dirty="0"/>
              <a:t>– </a:t>
            </a:r>
            <a:r>
              <a:rPr sz="1800" i="1" dirty="0"/>
              <a:t>qui se résout, non par l’agression ou la fuite, mais par une violence plaisante qui secoue le corps de… l’interloqué</a:t>
            </a:r>
            <a:r>
              <a:rPr sz="1800" dirty="0"/>
              <a:t>. </a:t>
            </a:r>
            <a:r>
              <a:rPr sz="1800" dirty="0">
                <a:latin typeface="ＭＳ ゴシック"/>
                <a:ea typeface="ＭＳ ゴシック"/>
                <a:cs typeface="ＭＳ ゴシック"/>
                <a:sym typeface="ＭＳ ゴシック"/>
              </a:rPr>
              <a:t/>
            </a:r>
            <a:br>
              <a:rPr sz="1800" dirty="0">
                <a:latin typeface="ＭＳ ゴシック"/>
                <a:ea typeface="ＭＳ ゴシック"/>
                <a:cs typeface="ＭＳ ゴシック"/>
                <a:sym typeface="ＭＳ ゴシック"/>
              </a:rPr>
            </a:br>
            <a:endParaRPr sz="1800" dirty="0">
              <a:latin typeface="ＭＳ ゴシック"/>
              <a:ea typeface="ＭＳ ゴシック"/>
              <a:cs typeface="ＭＳ ゴシック"/>
              <a:sym typeface="ＭＳ ゴシック"/>
            </a:endParaRPr>
          </a:p>
        </p:txBody>
      </p:sp>
      <p:sp>
        <p:nvSpPr>
          <p:cNvPr id="242" name="Le rire apparaît alors comme la résolution soudaine d’une crise qui se révèle sans danger. Il fait suite à une alerte qui n’est pas une fausse alerte, mais à laquelle il est fait face et mis fin, non par des moyens externes et objectifs, mais par des moyens internes et subjectifs."/>
          <p:cNvSpPr txBox="1"/>
          <p:nvPr/>
        </p:nvSpPr>
        <p:spPr>
          <a:xfrm>
            <a:off x="4662296" y="1628393"/>
            <a:ext cx="3822701" cy="2959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83540" indent="-342900">
              <a:spcBef>
                <a:spcPts val="300"/>
              </a:spcBef>
              <a:buClr>
                <a:srgbClr val="4E0500"/>
              </a:buClr>
              <a:buSzPct val="100000"/>
              <a:buChar char=""/>
            </a:pPr>
            <a:endParaRPr dirty="0"/>
          </a:p>
          <a:p>
            <a:pPr marL="383540" indent="-342900">
              <a:spcBef>
                <a:spcPts val="300"/>
              </a:spcBef>
              <a:buClr>
                <a:srgbClr val="4E0500"/>
              </a:buClr>
              <a:buSzPct val="100000"/>
              <a:buChar char=""/>
            </a:pPr>
            <a:endParaRPr dirty="0"/>
          </a:p>
          <a:p>
            <a:pPr marL="40640">
              <a:spcBef>
                <a:spcPts val="300"/>
              </a:spcBef>
              <a:buClr>
                <a:srgbClr val="4E0500"/>
              </a:buClr>
              <a:buSzPct val="100000"/>
            </a:pPr>
            <a:r>
              <a:rPr sz="1600" dirty="0"/>
              <a:t>Le rire apparaît alors comme la </a:t>
            </a:r>
            <a:r>
              <a:rPr sz="1600" b="1" i="1" dirty="0"/>
              <a:t>résolution soudaine d’une crise qui se révèle sans danger</a:t>
            </a:r>
            <a:r>
              <a:rPr sz="1600" dirty="0"/>
              <a:t>.</a:t>
            </a:r>
            <a:r>
              <a:rPr sz="1600" dirty="0">
                <a:latin typeface="ＭＳ ゴシック"/>
                <a:ea typeface="ＭＳ ゴシック"/>
                <a:cs typeface="ＭＳ ゴシック"/>
                <a:sym typeface="ＭＳ ゴシック"/>
              </a:rPr>
              <a:t/>
            </a:r>
            <a:br>
              <a:rPr sz="1600" dirty="0">
                <a:latin typeface="ＭＳ ゴシック"/>
                <a:ea typeface="ＭＳ ゴシック"/>
                <a:cs typeface="ＭＳ ゴシック"/>
                <a:sym typeface="ＭＳ ゴシック"/>
              </a:rPr>
            </a:br>
            <a:r>
              <a:rPr sz="1600" dirty="0"/>
              <a:t>Il fait suite à une alerte qui n’est pas une fausse alerte, mais à laquelle il est fait face et mis fin, non par des moyens externes et objectifs, mais par des moyens internes et subjectifs.</a:t>
            </a:r>
          </a:p>
        </p:txBody>
      </p:sp>
    </p:spTree>
  </p:cSld>
  <p:clrMapOvr>
    <a:masterClrMapping/>
  </p:clrMapOvr>
  <mc:AlternateContent xmlns:mc="http://schemas.openxmlformats.org/markup-compatibility/2006" xmlns:p14="http://schemas.microsoft.com/office/powerpoint/2010/main">
    <mc:Choice Requires="p14">
      <p:transition spd="slow" p14:dur="1500">
        <p14:prism dir="r" isContent="1"/>
      </p:transition>
    </mc:Choice>
    <mc:Fallback xmlns="" xmlns:m="http://schemas.openxmlformats.org/officeDocument/2006/math" xmlns:a14="http://schemas.microsoft.com/office/drawing/2010/main">
      <p:transition spd="slow">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245" name="Retour à l’analgésie :  le rire, une ardoise magique qui efface l’absurdité..."/>
          <p:cNvSpPr txBox="1">
            <a:spLocks noGrp="1"/>
          </p:cNvSpPr>
          <p:nvPr>
            <p:ph type="title"/>
          </p:nvPr>
        </p:nvSpPr>
        <p:spPr>
          <a:prstGeom prst="rect">
            <a:avLst/>
          </a:prstGeom>
        </p:spPr>
        <p:txBody>
          <a:bodyPr/>
          <a:lstStyle/>
          <a:p>
            <a:r>
              <a:rPr sz="2000">
                <a:latin typeface="+mn-lt"/>
                <a:ea typeface="+mn-ea"/>
                <a:cs typeface="+mn-cs"/>
                <a:sym typeface="Arial"/>
              </a:rPr>
              <a:t>Retour à l’analgésie : </a:t>
            </a:r>
            <a:br>
              <a:rPr sz="2000">
                <a:latin typeface="+mn-lt"/>
                <a:ea typeface="+mn-ea"/>
                <a:cs typeface="+mn-cs"/>
                <a:sym typeface="Arial"/>
              </a:rPr>
            </a:br>
            <a:r>
              <a:rPr sz="2000">
                <a:latin typeface="+mn-lt"/>
                <a:ea typeface="+mn-ea"/>
                <a:cs typeface="+mn-cs"/>
                <a:sym typeface="Arial"/>
              </a:rPr>
              <a:t>le rire, une </a:t>
            </a:r>
            <a:r>
              <a:rPr sz="2000" i="1">
                <a:latin typeface="+mn-lt"/>
                <a:ea typeface="+mn-ea"/>
                <a:cs typeface="+mn-cs"/>
                <a:sym typeface="Arial"/>
              </a:rPr>
              <a:t>ardoise magique</a:t>
            </a:r>
            <a:r>
              <a:rPr sz="2000">
                <a:latin typeface="+mn-lt"/>
                <a:ea typeface="+mn-ea"/>
                <a:cs typeface="+mn-cs"/>
                <a:sym typeface="Arial"/>
              </a:rPr>
              <a:t> qui efface l’absurdité...</a:t>
            </a:r>
          </a:p>
        </p:txBody>
      </p:sp>
      <p:sp>
        <p:nvSpPr>
          <p:cNvPr id="246" name="Le rire sanctionne l'inadéquation d’une réponse à situation donnée, une mauvaise adaptation et la corrige aussitôt (si je suis l’auteur de la réponse inadéquate, je ris de moi-même, mais, le plus souvent, c’est l’autre qui fait rire…), au moins subjectivement.  Il y a quelque chose de magique dans le rire, qui annule ou qui permet de s’accommoder de la contradiction et de la contrariété.…"/>
          <p:cNvSpPr txBox="1">
            <a:spLocks noGrp="1"/>
          </p:cNvSpPr>
          <p:nvPr>
            <p:ph type="body" idx="1"/>
          </p:nvPr>
        </p:nvSpPr>
        <p:spPr>
          <a:prstGeom prst="rect">
            <a:avLst/>
          </a:prstGeom>
        </p:spPr>
        <p:txBody>
          <a:bodyPr/>
          <a:lstStyle/>
          <a:p>
            <a:pPr marL="40640" indent="0">
              <a:lnSpc>
                <a:spcPct val="90000"/>
              </a:lnSpc>
              <a:buNone/>
            </a:pPr>
            <a:r>
              <a:rPr sz="1400" dirty="0"/>
              <a:t>Le rire sanctionne l'</a:t>
            </a:r>
            <a:r>
              <a:rPr sz="1400" b="1" i="1" dirty="0"/>
              <a:t>inadéquation</a:t>
            </a:r>
            <a:r>
              <a:rPr sz="1400" dirty="0"/>
              <a:t> d’une réponse à situation donnée, une </a:t>
            </a:r>
            <a:r>
              <a:rPr sz="1400" b="1" i="1" dirty="0"/>
              <a:t>mauvaise adaptation</a:t>
            </a:r>
            <a:r>
              <a:rPr sz="1400" dirty="0"/>
              <a:t> et la corrige aussitôt (si je suis l’auteur de la réponse inadéquate, je ris de moi-même, mais, le plus souvent, c’est l’autre qui fait rire…), au moins subjectivement. </a:t>
            </a:r>
            <a:r>
              <a:rPr sz="1400" dirty="0">
                <a:latin typeface="ＭＳ ゴシック"/>
                <a:ea typeface="ＭＳ ゴシック"/>
                <a:cs typeface="ＭＳ ゴシック"/>
                <a:sym typeface="ＭＳ ゴシック"/>
              </a:rPr>
              <a:t/>
            </a:r>
            <a:br>
              <a:rPr sz="1400" dirty="0">
                <a:latin typeface="ＭＳ ゴシック"/>
                <a:ea typeface="ＭＳ ゴシック"/>
                <a:cs typeface="ＭＳ ゴシック"/>
                <a:sym typeface="ＭＳ ゴシック"/>
              </a:rPr>
            </a:br>
            <a:r>
              <a:rPr sz="1400" dirty="0"/>
              <a:t>Il y a quelque chose de magique dans le rire, qui </a:t>
            </a:r>
            <a:r>
              <a:rPr sz="1400" b="1" dirty="0"/>
              <a:t>annule</a:t>
            </a:r>
            <a:r>
              <a:rPr sz="1400" dirty="0"/>
              <a:t> ou qui </a:t>
            </a:r>
            <a:r>
              <a:rPr sz="1400" b="1" dirty="0"/>
              <a:t>permet de s’accommoder</a:t>
            </a:r>
            <a:r>
              <a:rPr sz="1400" dirty="0"/>
              <a:t> de la</a:t>
            </a:r>
            <a:r>
              <a:rPr sz="1400" b="1" i="1" dirty="0"/>
              <a:t> contradiction</a:t>
            </a:r>
            <a:r>
              <a:rPr sz="1400" dirty="0"/>
              <a:t> et de la </a:t>
            </a:r>
            <a:r>
              <a:rPr sz="1400" b="1" i="1" dirty="0"/>
              <a:t>contrariété</a:t>
            </a:r>
            <a:r>
              <a:rPr sz="1400" dirty="0"/>
              <a:t>. </a:t>
            </a:r>
          </a:p>
          <a:p>
            <a:pPr>
              <a:lnSpc>
                <a:spcPct val="90000"/>
              </a:lnSpc>
              <a:buSzTx/>
              <a:buFont typeface="Wingdings"/>
              <a:buNone/>
              <a:defRPr sz="1400"/>
            </a:pPr>
            <a:endParaRPr sz="1400" dirty="0"/>
          </a:p>
          <a:p>
            <a:pPr marL="40640" indent="0">
              <a:lnSpc>
                <a:spcPct val="90000"/>
              </a:lnSpc>
              <a:buNone/>
            </a:pPr>
            <a:r>
              <a:rPr sz="1400" dirty="0"/>
              <a:t>Cette magie est... </a:t>
            </a:r>
            <a:r>
              <a:rPr sz="1400" b="1" dirty="0"/>
              <a:t>neurochimique</a:t>
            </a:r>
            <a:r>
              <a:rPr sz="1400" dirty="0"/>
              <a:t> :</a:t>
            </a:r>
          </a:p>
          <a:p>
            <a:pPr>
              <a:lnSpc>
                <a:spcPct val="90000"/>
              </a:lnSpc>
              <a:buSzTx/>
              <a:buFont typeface="Wingdings"/>
              <a:buNone/>
            </a:pPr>
            <a:r>
              <a:rPr sz="1200" dirty="0"/>
              <a:t>	</a:t>
            </a:r>
            <a:r>
              <a:rPr sz="1400" dirty="0"/>
              <a:t>Il y a une relation entre </a:t>
            </a:r>
            <a:r>
              <a:rPr sz="1400" b="1" dirty="0"/>
              <a:t>analgésie</a:t>
            </a:r>
            <a:r>
              <a:rPr sz="1400" dirty="0"/>
              <a:t> et </a:t>
            </a:r>
            <a:r>
              <a:rPr sz="1400" b="1" dirty="0"/>
              <a:t>euphorie</a:t>
            </a:r>
            <a:r>
              <a:rPr sz="1400" dirty="0"/>
              <a:t> : l’abaissement du seuil d’excitabilité des neurones va de pair avec la diminution de libération de GABA, la molécule qui module l'émission de dopamine (et l’activation du “circuit de la récompense”).</a:t>
            </a:r>
            <a:r>
              <a:rPr sz="1400" dirty="0">
                <a:latin typeface="ＭＳ ゴシック"/>
                <a:ea typeface="ＭＳ ゴシック"/>
                <a:cs typeface="ＭＳ ゴシック"/>
                <a:sym typeface="ＭＳ ゴシック"/>
              </a:rPr>
              <a:t/>
            </a:r>
            <a:br>
              <a:rPr sz="1400" dirty="0">
                <a:latin typeface="ＭＳ ゴシック"/>
                <a:ea typeface="ＭＳ ゴシック"/>
                <a:cs typeface="ＭＳ ゴシック"/>
                <a:sym typeface="ＭＳ ゴシック"/>
              </a:rPr>
            </a:br>
            <a:r>
              <a:rPr sz="1400" dirty="0"/>
              <a:t>En faisant “décrocher” l’organisme, en “lâchant la bride” de la vigilance, en neutralisant la régulation adaptative l’anesthésie augmente aussi, à la manière des endorphines et des opioïdes cérébraux, </a:t>
            </a:r>
            <a:r>
              <a:rPr sz="1400" b="1" dirty="0"/>
              <a:t>la production de dopamine et, de ce fait, la sensation de plaisir</a:t>
            </a:r>
            <a:r>
              <a:rPr sz="1400" dirty="0"/>
              <a:t>.</a:t>
            </a:r>
          </a:p>
          <a:p>
            <a:pPr>
              <a:lnSpc>
                <a:spcPct val="90000"/>
              </a:lnSpc>
              <a:buSzTx/>
              <a:buFont typeface="Wingdings"/>
              <a:buNone/>
              <a:defRPr sz="1400"/>
            </a:pPr>
            <a:endParaRPr sz="1400" dirty="0"/>
          </a:p>
          <a:p>
            <a:pPr marL="40640" indent="0">
              <a:lnSpc>
                <a:spcPct val="90000"/>
              </a:lnSpc>
              <a:buNone/>
            </a:pPr>
            <a:r>
              <a:rPr sz="1400" dirty="0"/>
              <a:t>Le rire est cette </a:t>
            </a:r>
            <a:r>
              <a:rPr sz="1400" b="1" dirty="0"/>
              <a:t>ardoise magique</a:t>
            </a:r>
            <a:r>
              <a:rPr sz="1400" dirty="0"/>
              <a:t> </a:t>
            </a:r>
            <a:r>
              <a:rPr sz="1400" i="1" dirty="0"/>
              <a:t>qui efface l’incongruité</a:t>
            </a:r>
            <a:r>
              <a:rPr sz="1400" dirty="0"/>
              <a:t> (“Même pas mal !”)		d’une secousse du diaphragme, </a:t>
            </a:r>
            <a:r>
              <a:rPr sz="1400" dirty="0">
                <a:latin typeface="ＭＳ ゴシック"/>
                <a:ea typeface="ＭＳ ゴシック"/>
                <a:cs typeface="ＭＳ ゴシック"/>
                <a:sym typeface="ＭＳ ゴシック"/>
              </a:rPr>
              <a:t/>
            </a:r>
            <a:br>
              <a:rPr sz="1400" dirty="0">
                <a:latin typeface="ＭＳ ゴシック"/>
                <a:ea typeface="ＭＳ ゴシック"/>
                <a:cs typeface="ＭＳ ゴシック"/>
                <a:sym typeface="ＭＳ ゴシック"/>
              </a:rPr>
            </a:br>
            <a:r>
              <a:rPr sz="1400" dirty="0"/>
              <a:t>	d’une vocalisation : ah ! ah !, </a:t>
            </a:r>
            <a:r>
              <a:rPr sz="1400" dirty="0">
                <a:latin typeface="ＭＳ ゴシック"/>
                <a:ea typeface="ＭＳ ゴシック"/>
                <a:cs typeface="ＭＳ ゴシック"/>
                <a:sym typeface="ＭＳ ゴシック"/>
              </a:rPr>
              <a:t/>
            </a:r>
            <a:br>
              <a:rPr sz="1400" dirty="0">
                <a:latin typeface="ＭＳ ゴシック"/>
                <a:ea typeface="ＭＳ ゴシック"/>
                <a:cs typeface="ＭＳ ゴシック"/>
                <a:sym typeface="ＭＳ ゴシック"/>
              </a:rPr>
            </a:br>
            <a:r>
              <a:rPr sz="1400" dirty="0"/>
              <a:t>	d’un haussement spasmodique des épaules et </a:t>
            </a:r>
            <a:r>
              <a:rPr sz="1400" dirty="0">
                <a:latin typeface="ＭＳ ゴシック"/>
                <a:ea typeface="ＭＳ ゴシック"/>
                <a:cs typeface="ＭＳ ゴシック"/>
                <a:sym typeface="ＭＳ ゴシック"/>
              </a:rPr>
              <a:t/>
            </a:r>
            <a:br>
              <a:rPr sz="1400" dirty="0">
                <a:latin typeface="ＭＳ ゴシック"/>
                <a:ea typeface="ＭＳ ゴシック"/>
                <a:cs typeface="ＭＳ ゴシック"/>
                <a:sym typeface="ＭＳ ゴシック"/>
              </a:rPr>
            </a:br>
            <a:r>
              <a:rPr sz="1400" dirty="0"/>
              <a:t>	d’une </a:t>
            </a:r>
            <a:r>
              <a:rPr sz="1400" b="1" dirty="0"/>
              <a:t>décharge endocrine</a:t>
            </a:r>
            <a:r>
              <a:rPr sz="1400" dirty="0"/>
              <a:t>.</a:t>
            </a:r>
          </a:p>
        </p:txBody>
      </p:sp>
    </p:spTree>
  </p:cSld>
  <p:clrMapOvr>
    <a:masterClrMapping/>
  </p:clrMapOvr>
  <mc:AlternateContent xmlns:mc="http://schemas.openxmlformats.org/markup-compatibility/2006" xmlns:p14="http://schemas.microsoft.com/office/powerpoint/2010/main">
    <mc:Choice Requires="p14">
      <p:transition spd="slow" p14:dur="1500">
        <p14:prism dir="r" isContent="1"/>
      </p:transition>
    </mc:Choice>
    <mc:Fallback xmlns="" xmlns:m="http://schemas.openxmlformats.org/officeDocument/2006/math" xmlns:a14="http://schemas.microsoft.com/office/drawing/2010/main">
      <p:transition spd="slow">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249" name="Rire :  « anesthésie momentanée du cœur »       (Bergson)"/>
          <p:cNvSpPr txBox="1">
            <a:spLocks noGrp="1"/>
          </p:cNvSpPr>
          <p:nvPr>
            <p:ph type="title"/>
          </p:nvPr>
        </p:nvSpPr>
        <p:spPr>
          <a:prstGeom prst="rect">
            <a:avLst/>
          </a:prstGeom>
        </p:spPr>
        <p:txBody>
          <a:bodyPr/>
          <a:lstStyle/>
          <a:p>
            <a:r>
              <a:rPr sz="2000">
                <a:latin typeface="+mn-lt"/>
                <a:ea typeface="+mn-ea"/>
                <a:cs typeface="+mn-cs"/>
                <a:sym typeface="Arial"/>
              </a:rPr>
              <a:t>Rire : </a:t>
            </a:r>
            <a:br>
              <a:rPr sz="2000">
                <a:latin typeface="+mn-lt"/>
                <a:ea typeface="+mn-ea"/>
                <a:cs typeface="+mn-cs"/>
                <a:sym typeface="Arial"/>
              </a:rPr>
            </a:br>
            <a:r>
              <a:rPr sz="2000">
                <a:latin typeface="+mn-lt"/>
                <a:ea typeface="+mn-ea"/>
                <a:cs typeface="+mn-cs"/>
                <a:sym typeface="Arial"/>
              </a:rPr>
              <a:t>« anesthésie momentanée du cœur »</a:t>
            </a:r>
            <a:br>
              <a:rPr sz="2000">
                <a:latin typeface="+mn-lt"/>
                <a:ea typeface="+mn-ea"/>
                <a:cs typeface="+mn-cs"/>
                <a:sym typeface="Arial"/>
              </a:rPr>
            </a:br>
            <a:r>
              <a:rPr sz="2000">
                <a:latin typeface="+mn-lt"/>
                <a:ea typeface="+mn-ea"/>
                <a:cs typeface="+mn-cs"/>
                <a:sym typeface="Arial"/>
              </a:rPr>
              <a:t>						</a:t>
            </a:r>
            <a:r>
              <a:rPr sz="1600">
                <a:latin typeface="+mn-lt"/>
                <a:ea typeface="+mn-ea"/>
                <a:cs typeface="+mn-cs"/>
                <a:sym typeface="Arial"/>
              </a:rPr>
              <a:t>(Bergson)</a:t>
            </a:r>
            <a:r>
              <a:rPr sz="2000">
                <a:latin typeface="+mn-lt"/>
                <a:ea typeface="+mn-ea"/>
                <a:cs typeface="+mn-cs"/>
                <a:sym typeface="Arial"/>
              </a:rPr>
              <a:t> </a:t>
            </a:r>
          </a:p>
        </p:txBody>
      </p:sp>
      <p:sp>
        <p:nvSpPr>
          <p:cNvPr id="250" name="Ce processus neurochimique, ce “modèle” peut servir de fil conducteur pour comprendre les diverses formes du rire.  Toutes expriment diverses modalités de l’insensibilité, c’est-à-dire de déconnexion avec le réel.  Ce mot d’“insensibilité” a bien sûr un sens physique, mais aussi un sens moral.  Il signifie indifférence, froideur, dureté… et qualifie le refus de cette empathie naturelle que la simple présence d’autrui engage.…"/>
          <p:cNvSpPr txBox="1">
            <a:spLocks noGrp="1"/>
          </p:cNvSpPr>
          <p:nvPr>
            <p:ph type="body" idx="1"/>
          </p:nvPr>
        </p:nvSpPr>
        <p:spPr>
          <a:prstGeom prst="rect">
            <a:avLst/>
          </a:prstGeom>
        </p:spPr>
        <p:txBody>
          <a:bodyPr/>
          <a:lstStyle/>
          <a:p>
            <a:pPr marL="40640" indent="0">
              <a:lnSpc>
                <a:spcPct val="90000"/>
              </a:lnSpc>
              <a:buNone/>
            </a:pPr>
            <a:r>
              <a:rPr sz="1400" dirty="0"/>
              <a:t>Ce processus neurochimique, ce “modèle” peut servir de fil conducteur pour comprendre les diverses formes du rire. </a:t>
            </a:r>
            <a:r>
              <a:rPr sz="1400" dirty="0">
                <a:latin typeface="ＭＳ ゴシック"/>
                <a:ea typeface="ＭＳ ゴシック"/>
                <a:cs typeface="ＭＳ ゴシック"/>
                <a:sym typeface="ＭＳ ゴシック"/>
              </a:rPr>
              <a:t/>
            </a:r>
            <a:br>
              <a:rPr sz="1400" dirty="0">
                <a:latin typeface="ＭＳ ゴシック"/>
                <a:ea typeface="ＭＳ ゴシック"/>
                <a:cs typeface="ＭＳ ゴシック"/>
                <a:sym typeface="ＭＳ ゴシック"/>
              </a:rPr>
            </a:br>
            <a:r>
              <a:rPr sz="1400" dirty="0"/>
              <a:t>Toutes expriment diverses modalités de l’</a:t>
            </a:r>
            <a:r>
              <a:rPr sz="1400" b="1" dirty="0"/>
              <a:t>insensibilité</a:t>
            </a:r>
            <a:r>
              <a:rPr sz="1400" dirty="0"/>
              <a:t>, c’est-à-dire de déconnexion avec le réel. </a:t>
            </a:r>
            <a:r>
              <a:rPr sz="1400" dirty="0">
                <a:latin typeface="ＭＳ ゴシック"/>
                <a:ea typeface="ＭＳ ゴシック"/>
                <a:cs typeface="ＭＳ ゴシック"/>
                <a:sym typeface="ＭＳ ゴシック"/>
              </a:rPr>
              <a:t/>
            </a:r>
            <a:br>
              <a:rPr sz="1400" dirty="0">
                <a:latin typeface="ＭＳ ゴシック"/>
                <a:ea typeface="ＭＳ ゴシック"/>
                <a:cs typeface="ＭＳ ゴシック"/>
                <a:sym typeface="ＭＳ ゴシック"/>
              </a:rPr>
            </a:br>
            <a:r>
              <a:rPr sz="1400" dirty="0"/>
              <a:t>Ce mot d’“</a:t>
            </a:r>
            <a:r>
              <a:rPr sz="1400" b="1" dirty="0"/>
              <a:t>insensibilité”</a:t>
            </a:r>
            <a:r>
              <a:rPr sz="1400" dirty="0"/>
              <a:t> a bien sûr un </a:t>
            </a:r>
            <a:r>
              <a:rPr sz="1400" b="1" i="1" dirty="0"/>
              <a:t>sens physique</a:t>
            </a:r>
            <a:r>
              <a:rPr sz="1400" dirty="0"/>
              <a:t>, mais aussi un </a:t>
            </a:r>
            <a:r>
              <a:rPr sz="1400" b="1" i="1" dirty="0"/>
              <a:t>sens moral</a:t>
            </a:r>
            <a:r>
              <a:rPr sz="1400" dirty="0"/>
              <a:t>. </a:t>
            </a:r>
            <a:r>
              <a:rPr sz="1400" dirty="0">
                <a:latin typeface="ＭＳ ゴシック"/>
                <a:ea typeface="ＭＳ ゴシック"/>
                <a:cs typeface="ＭＳ ゴシック"/>
                <a:sym typeface="ＭＳ ゴシック"/>
              </a:rPr>
              <a:t/>
            </a:r>
            <a:br>
              <a:rPr sz="1400" dirty="0">
                <a:latin typeface="ＭＳ ゴシック"/>
                <a:ea typeface="ＭＳ ゴシック"/>
                <a:cs typeface="ＭＳ ゴシック"/>
                <a:sym typeface="ＭＳ ゴシック"/>
              </a:rPr>
            </a:br>
            <a:r>
              <a:rPr sz="1400" dirty="0"/>
              <a:t>Il signifie indifférence, froideur, dureté… et </a:t>
            </a:r>
            <a:r>
              <a:rPr sz="1400" i="1" dirty="0"/>
              <a:t>qualifie le refus de cette empathie naturelle que la simple présence d’autrui engage</a:t>
            </a:r>
            <a:r>
              <a:rPr sz="1400" dirty="0"/>
              <a:t>. </a:t>
            </a:r>
          </a:p>
          <a:p>
            <a:pPr>
              <a:lnSpc>
                <a:spcPct val="90000"/>
              </a:lnSpc>
              <a:defRPr sz="1400"/>
            </a:pPr>
            <a:endParaRPr sz="1400" dirty="0"/>
          </a:p>
          <a:p>
            <a:pPr marL="40640" indent="0">
              <a:lnSpc>
                <a:spcPct val="90000"/>
              </a:lnSpc>
              <a:buNone/>
            </a:pPr>
            <a:r>
              <a:rPr sz="1400" b="1" dirty="0"/>
              <a:t>Ce qui fait rire, ce ne sont pas les choses, mais les hommes</a:t>
            </a:r>
            <a:r>
              <a:rPr sz="1400" dirty="0"/>
              <a:t>. </a:t>
            </a:r>
            <a:r>
              <a:rPr sz="1400" dirty="0">
                <a:latin typeface="ＭＳ ゴシック"/>
                <a:ea typeface="ＭＳ ゴシック"/>
                <a:cs typeface="ＭＳ ゴシック"/>
                <a:sym typeface="ＭＳ ゴシック"/>
              </a:rPr>
              <a:t/>
            </a:r>
            <a:br>
              <a:rPr sz="1400" dirty="0">
                <a:latin typeface="ＭＳ ゴシック"/>
                <a:ea typeface="ＭＳ ゴシック"/>
                <a:cs typeface="ＭＳ ゴシック"/>
                <a:sym typeface="ＭＳ ゴシック"/>
              </a:rPr>
            </a:br>
            <a:r>
              <a:rPr sz="1400" dirty="0"/>
              <a:t>Lorsque les objets ou les animaux font rire, c’est qu’ils présentent des caractères anthropomorphiques. </a:t>
            </a:r>
            <a:r>
              <a:rPr sz="1400" dirty="0">
                <a:latin typeface="ＭＳ ゴシック"/>
                <a:ea typeface="ＭＳ ゴシック"/>
                <a:cs typeface="ＭＳ ゴシック"/>
                <a:sym typeface="ＭＳ ゴシック"/>
              </a:rPr>
              <a:t/>
            </a:r>
            <a:br>
              <a:rPr sz="1400" dirty="0">
                <a:latin typeface="ＭＳ ゴシック"/>
                <a:ea typeface="ＭＳ ゴシック"/>
                <a:cs typeface="ＭＳ ゴシック"/>
                <a:sym typeface="ＭＳ ゴシック"/>
              </a:rPr>
            </a:br>
            <a:r>
              <a:rPr sz="1400" dirty="0"/>
              <a:t>Cette remarque circonscrit, en réalité, les enjeux du rire et permet de voir que le rire constitue le mode le plus expéditif de marquer l’erreur – et de s’en démarquer. </a:t>
            </a:r>
            <a:r>
              <a:rPr sz="1400" b="1" i="1" dirty="0"/>
              <a:t>Errare, humanum est</a:t>
            </a:r>
            <a:r>
              <a:rPr sz="1400" dirty="0"/>
              <a:t>, </a:t>
            </a:r>
            <a:r>
              <a:rPr sz="1400" b="1" dirty="0"/>
              <a:t>l’erreur est humaine</a:t>
            </a:r>
            <a:r>
              <a:rPr sz="1400" dirty="0"/>
              <a:t>..., dit-on (comme on le dit aussi du rire). Ce qui spécifie l’homme, en effet, c’est bien l’erreur. </a:t>
            </a:r>
            <a:r>
              <a:rPr sz="1400" i="1" dirty="0"/>
              <a:t>Animaux dénaturés</a:t>
            </a:r>
            <a:r>
              <a:rPr sz="1400" dirty="0"/>
              <a:t>, nous ne savons plus de manière </a:t>
            </a:r>
            <a:r>
              <a:rPr sz="1400" i="1" dirty="0"/>
              <a:t>instinctive</a:t>
            </a:r>
            <a:r>
              <a:rPr sz="1400" dirty="0"/>
              <a:t>. </a:t>
            </a:r>
            <a:r>
              <a:rPr sz="1400" b="1" dirty="0"/>
              <a:t>Il nous faut apprendre, corriger l’erreur : ...</a:t>
            </a:r>
            <a:r>
              <a:rPr sz="1400" b="1" i="1" dirty="0"/>
              <a:t>perseverare diabolicum</a:t>
            </a:r>
            <a:r>
              <a:rPr sz="1400" dirty="0"/>
              <a:t>.</a:t>
            </a:r>
            <a:r>
              <a:rPr sz="1400" dirty="0">
                <a:latin typeface="ＭＳ ゴシック"/>
                <a:ea typeface="ＭＳ ゴシック"/>
                <a:cs typeface="ＭＳ ゴシック"/>
                <a:sym typeface="ＭＳ ゴシック"/>
              </a:rPr>
              <a:t/>
            </a:r>
            <a:br>
              <a:rPr sz="1400" dirty="0">
                <a:latin typeface="ＭＳ ゴシック"/>
                <a:ea typeface="ＭＳ ゴシック"/>
                <a:cs typeface="ＭＳ ゴシック"/>
                <a:sym typeface="ＭＳ ゴシック"/>
              </a:rPr>
            </a:br>
            <a:endParaRPr sz="1400" dirty="0">
              <a:latin typeface="ＭＳ ゴシック"/>
              <a:ea typeface="ＭＳ ゴシック"/>
              <a:cs typeface="ＭＳ ゴシック"/>
              <a:sym typeface="ＭＳ ゴシック"/>
            </a:endParaRPr>
          </a:p>
          <a:p>
            <a:pPr marL="40640" indent="0">
              <a:lnSpc>
                <a:spcPct val="90000"/>
              </a:lnSpc>
              <a:buNone/>
            </a:pPr>
            <a:r>
              <a:rPr sz="1400" b="1" dirty="0"/>
              <a:t>Si la vérité peut et doit s’apprendre, alors le rire, sanction plaisante de l’erreur, peut s’analyser comme un outil et une propriété de l’apprentissage</a:t>
            </a:r>
            <a:r>
              <a:rPr sz="1400" dirty="0"/>
              <a:t>. </a:t>
            </a:r>
            <a:r>
              <a:rPr sz="1400" dirty="0">
                <a:latin typeface="ＭＳ ゴシック"/>
                <a:ea typeface="ＭＳ ゴシック"/>
                <a:cs typeface="ＭＳ ゴシック"/>
                <a:sym typeface="ＭＳ ゴシック"/>
              </a:rPr>
              <a:t/>
            </a:r>
            <a:br>
              <a:rPr sz="1400" dirty="0">
                <a:latin typeface="ＭＳ ゴシック"/>
                <a:ea typeface="ＭＳ ゴシック"/>
                <a:cs typeface="ＭＳ ゴシック"/>
                <a:sym typeface="ＭＳ ゴシック"/>
              </a:rPr>
            </a:br>
            <a:r>
              <a:rPr sz="1400" dirty="0"/>
              <a:t>Le bonheur d’en rire me confirme dans l’impossibilité de ce que je vois et </a:t>
            </a:r>
            <a:r>
              <a:rPr sz="1400" b="1" dirty="0"/>
              <a:t>me permet d’annuler l’erreur, l’absurdité, la différence</a:t>
            </a:r>
            <a:r>
              <a:rPr sz="1400" dirty="0"/>
              <a:t>…</a:t>
            </a:r>
          </a:p>
        </p:txBody>
      </p:sp>
    </p:spTree>
  </p:cSld>
  <p:clrMapOvr>
    <a:masterClrMapping/>
  </p:clrMapOvr>
  <mc:AlternateContent xmlns:mc="http://schemas.openxmlformats.org/markup-compatibility/2006" xmlns:p14="http://schemas.microsoft.com/office/powerpoint/2010/main">
    <mc:Choice Requires="p14">
      <p:transition spd="slow" p14:dur="1500">
        <p14:prism dir="r" isContent="1"/>
      </p:transition>
    </mc:Choice>
    <mc:Fallback xmlns="" xmlns:m="http://schemas.openxmlformats.org/officeDocument/2006/math" xmlns:a14="http://schemas.microsoft.com/office/drawing/2010/main">
      <p:transition spd="slow">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253" name="Rire : douce intempérance de la dure école de la vie"/>
          <p:cNvSpPr txBox="1">
            <a:spLocks noGrp="1"/>
          </p:cNvSpPr>
          <p:nvPr>
            <p:ph type="title"/>
          </p:nvPr>
        </p:nvSpPr>
        <p:spPr>
          <a:xfrm>
            <a:off x="685800" y="457200"/>
            <a:ext cx="7772400" cy="1447800"/>
          </a:xfrm>
          <a:prstGeom prst="rect">
            <a:avLst/>
          </a:prstGeom>
        </p:spPr>
        <p:txBody>
          <a:bodyPr/>
          <a:lstStyle>
            <a:lvl1pPr>
              <a:defRPr sz="2000">
                <a:latin typeface="+mn-lt"/>
                <a:ea typeface="+mn-ea"/>
                <a:cs typeface="+mn-cs"/>
                <a:sym typeface="Arial"/>
              </a:defRPr>
            </a:lvl1pPr>
          </a:lstStyle>
          <a:p>
            <a:r>
              <a:t>Rire : douce intempérance de la dure école de la vie</a:t>
            </a:r>
          </a:p>
        </p:txBody>
      </p:sp>
      <p:sp>
        <p:nvSpPr>
          <p:cNvPr id="254" name="L’observation systématique de la naissance du rire chez le petit enfant révèle que le rire sanctionne la maîtrise de situations insolites, l’exploration réussie de la nouveauté et la réassurance cognitive – dans des conditions de sécurité et de familiarité, avec des proches ou des figures connues, et dans un climat de détente et de jeu. À l'inverse, en effet, telle situation qui, dans ce contexte de sécurité, se dénoue par le rire, va provoquer les pleurs du petit si elle dure trop longtemps ou si la surprise est trop forte.…"/>
          <p:cNvSpPr txBox="1">
            <a:spLocks noGrp="1"/>
          </p:cNvSpPr>
          <p:nvPr>
            <p:ph type="body" idx="1"/>
          </p:nvPr>
        </p:nvSpPr>
        <p:spPr>
          <a:xfrm>
            <a:off x="685800" y="1496195"/>
            <a:ext cx="7772400" cy="4953001"/>
          </a:xfrm>
          <a:prstGeom prst="rect">
            <a:avLst/>
          </a:prstGeom>
        </p:spPr>
        <p:txBody>
          <a:bodyPr/>
          <a:lstStyle/>
          <a:p>
            <a:pPr marL="40640" indent="0">
              <a:lnSpc>
                <a:spcPct val="90000"/>
              </a:lnSpc>
              <a:buNone/>
            </a:pPr>
            <a:r>
              <a:rPr sz="1400" dirty="0"/>
              <a:t>L’observation systématique de la naissance du rire chez le petit enfant révèle que </a:t>
            </a:r>
            <a:r>
              <a:rPr sz="1400" b="1" dirty="0"/>
              <a:t>le rire sanctionne la maîtrise de situations insolites</a:t>
            </a:r>
            <a:r>
              <a:rPr sz="1400" dirty="0"/>
              <a:t>, l’exploration réussie de la nouveauté et la réassurance cognitive – dans des conditions de sécurité et de familiarité, avec des proches ou des figures connues, et dans un climat de détente et de jeu. À l'inverse, en effet, telle situation qui, dans ce contexte de sécurité, se dénoue par le rire, va provoquer les pleurs du petit si elle dure trop longtemps ou si la surprise est trop forte. </a:t>
            </a:r>
            <a:r>
              <a:rPr sz="1400" dirty="0">
                <a:latin typeface="ＭＳ ゴシック"/>
                <a:ea typeface="ＭＳ ゴシック"/>
                <a:cs typeface="ＭＳ ゴシック"/>
                <a:sym typeface="ＭＳ ゴシック"/>
              </a:rPr>
              <a:t/>
            </a:r>
            <a:br>
              <a:rPr sz="1400" dirty="0">
                <a:latin typeface="ＭＳ ゴシック"/>
                <a:ea typeface="ＭＳ ゴシック"/>
                <a:cs typeface="ＭＳ ゴシック"/>
                <a:sym typeface="ＭＳ ゴシック"/>
              </a:rPr>
            </a:br>
            <a:endParaRPr sz="1400" dirty="0">
              <a:latin typeface="ＭＳ ゴシック"/>
              <a:ea typeface="ＭＳ ゴシック"/>
              <a:cs typeface="ＭＳ ゴシック"/>
              <a:sym typeface="ＭＳ ゴシック"/>
            </a:endParaRPr>
          </a:p>
          <a:p>
            <a:pPr marL="40640" indent="0">
              <a:lnSpc>
                <a:spcPct val="90000"/>
              </a:lnSpc>
              <a:buNone/>
              <a:defRPr sz="1400" b="1"/>
            </a:pPr>
            <a:r>
              <a:rPr dirty="0"/>
              <a:t>Le rire est la récompense d’une peur maîtrisée.</a:t>
            </a:r>
            <a:r>
              <a:rPr b="0" dirty="0">
                <a:latin typeface="ＭＳ ゴシック"/>
                <a:ea typeface="ＭＳ ゴシック"/>
                <a:cs typeface="ＭＳ ゴシック"/>
                <a:sym typeface="ＭＳ ゴシック"/>
              </a:rPr>
              <a:t/>
            </a:r>
            <a:br>
              <a:rPr b="0" dirty="0">
                <a:latin typeface="ＭＳ ゴシック"/>
                <a:ea typeface="ＭＳ ゴシック"/>
                <a:cs typeface="ＭＳ ゴシック"/>
                <a:sym typeface="ＭＳ ゴシック"/>
              </a:rPr>
            </a:br>
            <a:endParaRPr b="0" dirty="0">
              <a:latin typeface="ＭＳ ゴシック"/>
              <a:ea typeface="ＭＳ ゴシック"/>
              <a:cs typeface="ＭＳ ゴシック"/>
              <a:sym typeface="ＭＳ ゴシック"/>
            </a:endParaRPr>
          </a:p>
          <a:p>
            <a:pPr marL="40640" indent="0">
              <a:lnSpc>
                <a:spcPct val="90000"/>
              </a:lnSpc>
              <a:buNone/>
            </a:pPr>
            <a:r>
              <a:rPr sz="1400" b="1" i="1" dirty="0"/>
              <a:t>Il y a dans l’état d’esprit du jeu et dans l’état d’esprit du rire une fraternité originelle</a:t>
            </a:r>
            <a:r>
              <a:rPr sz="1400" b="1" dirty="0"/>
              <a:t>.</a:t>
            </a:r>
            <a:r>
              <a:rPr sz="1400" dirty="0">
                <a:latin typeface="ＭＳ ゴシック"/>
                <a:ea typeface="ＭＳ ゴシック"/>
                <a:cs typeface="ＭＳ ゴシック"/>
                <a:sym typeface="ＭＳ ゴシック"/>
              </a:rPr>
              <a:t/>
            </a:r>
            <a:br>
              <a:rPr sz="1400" dirty="0">
                <a:latin typeface="ＭＳ ゴシック"/>
                <a:ea typeface="ＭＳ ゴシック"/>
                <a:cs typeface="ＭＳ ゴシック"/>
                <a:sym typeface="ＭＳ ゴシック"/>
              </a:rPr>
            </a:br>
            <a:r>
              <a:rPr sz="1400" dirty="0"/>
              <a:t> </a:t>
            </a:r>
            <a:r>
              <a:rPr sz="1400" dirty="0">
                <a:latin typeface="ＭＳ ゴシック"/>
                <a:ea typeface="ＭＳ ゴシック"/>
                <a:cs typeface="ＭＳ ゴシック"/>
                <a:sym typeface="ＭＳ ゴシック"/>
              </a:rPr>
              <a:t/>
            </a:r>
            <a:br>
              <a:rPr sz="1400" dirty="0">
                <a:latin typeface="ＭＳ ゴシック"/>
                <a:ea typeface="ＭＳ ゴシック"/>
                <a:cs typeface="ＭＳ ゴシック"/>
                <a:sym typeface="ＭＳ ゴシック"/>
              </a:rPr>
            </a:br>
            <a:r>
              <a:rPr sz="1400" dirty="0"/>
              <a:t>C’est vraisemblablement parce qu’il est </a:t>
            </a:r>
            <a:r>
              <a:rPr sz="1400" b="1" dirty="0"/>
              <a:t>programmé pour apprendre</a:t>
            </a:r>
            <a:r>
              <a:rPr sz="1400" dirty="0"/>
              <a:t>, c’est-à-dire </a:t>
            </a:r>
            <a:r>
              <a:rPr sz="1400" b="1" dirty="0"/>
              <a:t>pour se tromper</a:t>
            </a:r>
            <a:r>
              <a:rPr sz="1400" dirty="0"/>
              <a:t>, que le petit doit être “blindé”, protégé de l'erreur, </a:t>
            </a:r>
            <a:r>
              <a:rPr sz="1400" b="1" dirty="0"/>
              <a:t>insensible</a:t>
            </a:r>
            <a:r>
              <a:rPr sz="1400" dirty="0"/>
              <a:t>. </a:t>
            </a:r>
            <a:r>
              <a:rPr sz="1400" dirty="0">
                <a:latin typeface="ＭＳ ゴシック"/>
                <a:ea typeface="ＭＳ ゴシック"/>
                <a:cs typeface="ＭＳ ゴシック"/>
                <a:sym typeface="ＭＳ ゴシック"/>
              </a:rPr>
              <a:t/>
            </a:r>
            <a:br>
              <a:rPr sz="1400" dirty="0">
                <a:latin typeface="ＭＳ ゴシック"/>
                <a:ea typeface="ＭＳ ゴシック"/>
                <a:cs typeface="ＭＳ ゴシック"/>
                <a:sym typeface="ＭＳ ゴシック"/>
              </a:rPr>
            </a:br>
            <a:endParaRPr sz="1400" dirty="0">
              <a:latin typeface="ＭＳ ゴシック"/>
              <a:ea typeface="ＭＳ ゴシック"/>
              <a:cs typeface="ＭＳ ゴシック"/>
              <a:sym typeface="ＭＳ ゴシック"/>
            </a:endParaRPr>
          </a:p>
          <a:p>
            <a:pPr marL="40640" indent="0">
              <a:lnSpc>
                <a:spcPct val="90000"/>
              </a:lnSpc>
              <a:buNone/>
            </a:pPr>
            <a:r>
              <a:rPr sz="1400" dirty="0"/>
              <a:t>Pour apprendre, mieux vaut donc être hors de la réalité – qui oblige, qui impose la vigilance et le sérieux –, </a:t>
            </a:r>
            <a:r>
              <a:rPr sz="1400" b="1" dirty="0"/>
              <a:t>habiter la bulle de l’enfance</a:t>
            </a:r>
            <a:r>
              <a:rPr sz="1400" dirty="0"/>
              <a:t>.</a:t>
            </a:r>
            <a:r>
              <a:rPr sz="1400" dirty="0">
                <a:latin typeface="ＭＳ ゴシック"/>
                <a:ea typeface="ＭＳ ゴシック"/>
                <a:cs typeface="ＭＳ ゴシック"/>
                <a:sym typeface="ＭＳ ゴシック"/>
              </a:rPr>
              <a:t/>
            </a:r>
            <a:br>
              <a:rPr sz="1400" dirty="0">
                <a:latin typeface="ＭＳ ゴシック"/>
                <a:ea typeface="ＭＳ ゴシック"/>
                <a:cs typeface="ＭＳ ゴシック"/>
                <a:sym typeface="ＭＳ ゴシック"/>
              </a:rPr>
            </a:br>
            <a:endParaRPr sz="1400" dirty="0">
              <a:latin typeface="ＭＳ ゴシック"/>
              <a:ea typeface="ＭＳ ゴシック"/>
              <a:cs typeface="ＭＳ ゴシック"/>
              <a:sym typeface="ＭＳ ゴシック"/>
            </a:endParaRPr>
          </a:p>
          <a:p>
            <a:pPr marL="40640" indent="0">
              <a:lnSpc>
                <a:spcPct val="90000"/>
              </a:lnSpc>
              <a:buNone/>
              <a:defRPr sz="1400"/>
            </a:pPr>
            <a:r>
              <a:rPr dirty="0"/>
              <a:t>Toutes choses égales d’ailleurs, certes. C’est en effet une évidence de dire que l’enfant pleure plus souvent que l’adulte, mais c’est en une autre, complémentaire, de dire qu’il rit et qu’il joue davantage.</a:t>
            </a:r>
            <a:r>
              <a:rPr dirty="0">
                <a:latin typeface="ＭＳ ゴシック"/>
                <a:ea typeface="ＭＳ ゴシック"/>
                <a:cs typeface="ＭＳ ゴシック"/>
                <a:sym typeface="ＭＳ ゴシック"/>
              </a:rPr>
              <a:t/>
            </a:r>
            <a:br>
              <a:rPr dirty="0">
                <a:latin typeface="ＭＳ ゴシック"/>
                <a:ea typeface="ＭＳ ゴシック"/>
                <a:cs typeface="ＭＳ ゴシック"/>
                <a:sym typeface="ＭＳ ゴシック"/>
              </a:rPr>
            </a:br>
            <a:endParaRPr dirty="0">
              <a:latin typeface="ＭＳ ゴシック"/>
              <a:ea typeface="ＭＳ ゴシック"/>
              <a:cs typeface="ＭＳ ゴシック"/>
              <a:sym typeface="ＭＳ ゴシック"/>
            </a:endParaRPr>
          </a:p>
        </p:txBody>
      </p:sp>
    </p:spTree>
  </p:cSld>
  <p:clrMapOvr>
    <a:masterClrMapping/>
  </p:clrMapOvr>
  <mc:AlternateContent xmlns:mc="http://schemas.openxmlformats.org/markup-compatibility/2006" xmlns:p14="http://schemas.microsoft.com/office/powerpoint/2010/main">
    <mc:Choice Requires="p14">
      <p:transition spd="slow" p14:dur="1500">
        <p14:prism dir="r" isContent="1"/>
      </p:transition>
    </mc:Choice>
    <mc:Fallback xmlns="" xmlns:m="http://schemas.openxmlformats.org/officeDocument/2006/math" xmlns:a14="http://schemas.microsoft.com/office/drawing/2010/main">
      <p:transition spd="slow">
        <p:fad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257" name="Le plaisir du rire est le shoot  qui récompense la reconnaissance de l’erreur."/>
          <p:cNvSpPr txBox="1">
            <a:spLocks noGrp="1"/>
          </p:cNvSpPr>
          <p:nvPr>
            <p:ph type="title"/>
          </p:nvPr>
        </p:nvSpPr>
        <p:spPr>
          <a:xfrm>
            <a:off x="685800" y="76200"/>
            <a:ext cx="7772400" cy="2209800"/>
          </a:xfrm>
          <a:prstGeom prst="rect">
            <a:avLst/>
          </a:prstGeom>
        </p:spPr>
        <p:txBody>
          <a:bodyPr/>
          <a:lstStyle/>
          <a:p>
            <a:r>
              <a:rPr sz="2000">
                <a:latin typeface="+mn-lt"/>
                <a:ea typeface="+mn-ea"/>
                <a:cs typeface="+mn-cs"/>
                <a:sym typeface="Arial"/>
              </a:rPr>
              <a:t/>
            </a:r>
            <a:br>
              <a:rPr sz="2000">
                <a:latin typeface="+mn-lt"/>
                <a:ea typeface="+mn-ea"/>
                <a:cs typeface="+mn-cs"/>
                <a:sym typeface="Arial"/>
              </a:rPr>
            </a:br>
            <a:r>
              <a:rPr sz="2000">
                <a:latin typeface="+mn-lt"/>
                <a:ea typeface="+mn-ea"/>
                <a:cs typeface="+mn-cs"/>
                <a:sym typeface="Arial"/>
              </a:rPr>
              <a:t>Le plaisir du rire est le </a:t>
            </a:r>
            <a:r>
              <a:rPr sz="2000" i="1">
                <a:latin typeface="+mn-lt"/>
                <a:ea typeface="+mn-ea"/>
                <a:cs typeface="+mn-cs"/>
                <a:sym typeface="Arial"/>
              </a:rPr>
              <a:t>shoot</a:t>
            </a:r>
            <a:r>
              <a:rPr sz="2000">
                <a:latin typeface="+mn-lt"/>
                <a:ea typeface="+mn-ea"/>
                <a:cs typeface="+mn-cs"/>
                <a:sym typeface="Arial"/>
              </a:rPr>
              <a:t> </a:t>
            </a:r>
            <a:br>
              <a:rPr sz="2000">
                <a:latin typeface="+mn-lt"/>
                <a:ea typeface="+mn-ea"/>
                <a:cs typeface="+mn-cs"/>
                <a:sym typeface="Arial"/>
              </a:rPr>
            </a:br>
            <a:r>
              <a:rPr sz="2000">
                <a:latin typeface="+mn-lt"/>
                <a:ea typeface="+mn-ea"/>
                <a:cs typeface="+mn-cs"/>
                <a:sym typeface="Arial"/>
              </a:rPr>
              <a:t>qui récompense la reconnaissance de l’erreur.</a:t>
            </a:r>
            <a:br>
              <a:rPr sz="2000">
                <a:latin typeface="+mn-lt"/>
                <a:ea typeface="+mn-ea"/>
                <a:cs typeface="+mn-cs"/>
                <a:sym typeface="Arial"/>
              </a:rPr>
            </a:br>
            <a:endParaRPr sz="2000">
              <a:latin typeface="+mn-lt"/>
              <a:ea typeface="+mn-ea"/>
              <a:cs typeface="+mn-cs"/>
              <a:sym typeface="Arial"/>
            </a:endParaRPr>
          </a:p>
        </p:txBody>
      </p:sp>
      <p:sp>
        <p:nvSpPr>
          <p:cNvPr id="258" name="Si le rire, empreint de cette excitation intellectuelle et psychique, de cette intensité qui caractérise le jeu est un moyen d’apprendre, l’indice de la découverte de la vérité, alors le spectacle de l’erreur replonge immédiatement celui qui sait - “Non ! ça n’est pas vrai !” - dans ce bain d’ivresse où se découvre et s’engramme la vérité.…"/>
          <p:cNvSpPr txBox="1">
            <a:spLocks noGrp="1"/>
          </p:cNvSpPr>
          <p:nvPr>
            <p:ph type="body" idx="1"/>
          </p:nvPr>
        </p:nvSpPr>
        <p:spPr>
          <a:xfrm>
            <a:off x="685800" y="2286000"/>
            <a:ext cx="7772400" cy="4572000"/>
          </a:xfrm>
          <a:prstGeom prst="rect">
            <a:avLst/>
          </a:prstGeom>
        </p:spPr>
        <p:txBody>
          <a:bodyPr/>
          <a:lstStyle/>
          <a:p>
            <a:pPr marL="40640" indent="0">
              <a:buNone/>
            </a:pPr>
            <a:r>
              <a:rPr sz="1600" dirty="0"/>
              <a:t>Si le rire, empreint de cette excitation intellectuelle et psychique, de cette intensité qui caractérise le jeu est un moyen d’apprendre, l’indice de la découverte de la vérité, </a:t>
            </a:r>
            <a:r>
              <a:rPr sz="1600" b="1" dirty="0"/>
              <a:t>alors le spectacle de l’erreur replonge immédiatement celui qui sait - “Non ! ça n’est pas vrai !” - dans ce bain d’ivresse où se découvre et s’engramme la vérité.</a:t>
            </a:r>
            <a:r>
              <a:rPr sz="1600" dirty="0"/>
              <a:t> </a:t>
            </a:r>
          </a:p>
          <a:p>
            <a:pPr>
              <a:buSzTx/>
              <a:buFont typeface="Wingdings"/>
              <a:buNone/>
              <a:defRPr sz="1600"/>
            </a:pPr>
            <a:endParaRPr sz="1600" dirty="0"/>
          </a:p>
          <a:p>
            <a:pPr marL="40640" indent="0">
              <a:buNone/>
            </a:pPr>
            <a:r>
              <a:rPr sz="1600" dirty="0"/>
              <a:t>Le rire d’</a:t>
            </a:r>
            <a:r>
              <a:rPr sz="1600" i="1" dirty="0"/>
              <a:t>homo sapiens</a:t>
            </a:r>
            <a:r>
              <a:rPr sz="1600" dirty="0"/>
              <a:t> est l’expression du plaisir du vrai. </a:t>
            </a:r>
          </a:p>
          <a:p>
            <a:endParaRPr sz="1600" dirty="0"/>
          </a:p>
          <a:p>
            <a:pPr marL="40640" indent="0">
              <a:buNone/>
            </a:pPr>
            <a:r>
              <a:rPr sz="1600" dirty="0"/>
              <a:t>Moyen (positif) d’accès à la vérité, il devient le moyen (négatif) de son authentification. </a:t>
            </a:r>
            <a:r>
              <a:rPr sz="1600" b="1" dirty="0"/>
              <a:t>Plaisir du vrai et plaisir du faux.</a:t>
            </a:r>
          </a:p>
        </p:txBody>
      </p:sp>
    </p:spTree>
  </p:cSld>
  <p:clrMapOvr>
    <a:masterClrMapping/>
  </p:clrMapOvr>
  <mc:AlternateContent xmlns:mc="http://schemas.openxmlformats.org/markup-compatibility/2006" xmlns:p14="http://schemas.microsoft.com/office/powerpoint/2010/main">
    <mc:Choice Requires="p14">
      <p:transition spd="slow" p14:dur="1500">
        <p14:prism dir="r" isContent="1"/>
      </p:transition>
    </mc:Choice>
    <mc:Fallback xmlns="" xmlns:m="http://schemas.openxmlformats.org/officeDocument/2006/math" xmlns:a14="http://schemas.microsoft.com/office/drawing/2010/main">
      <p:transition spd="slow">
        <p:fade/>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261" name="Valeur de l’analgésie : rire cuirasse"/>
          <p:cNvSpPr txBox="1">
            <a:spLocks noGrp="1"/>
          </p:cNvSpPr>
          <p:nvPr>
            <p:ph type="title"/>
          </p:nvPr>
        </p:nvSpPr>
        <p:spPr>
          <a:xfrm>
            <a:off x="685800" y="609600"/>
            <a:ext cx="7772400" cy="1143000"/>
          </a:xfrm>
          <a:prstGeom prst="rect">
            <a:avLst/>
          </a:prstGeom>
        </p:spPr>
        <p:txBody>
          <a:bodyPr/>
          <a:lstStyle>
            <a:lvl1pPr>
              <a:defRPr sz="2700">
                <a:latin typeface="+mn-lt"/>
                <a:ea typeface="+mn-ea"/>
                <a:cs typeface="+mn-cs"/>
                <a:sym typeface="Arial"/>
              </a:defRPr>
            </a:lvl1pPr>
          </a:lstStyle>
          <a:p>
            <a:r>
              <a:t>Valeur de l’analgésie : rire cuirasse</a:t>
            </a:r>
          </a:p>
        </p:txBody>
      </p:sp>
      <p:sp>
        <p:nvSpPr>
          <p:cNvPr id="262" name="Moyen de supporter la douleur, le rire serait un moyen de faire face à l’adversité.…"/>
          <p:cNvSpPr txBox="1">
            <a:spLocks noGrp="1"/>
          </p:cNvSpPr>
          <p:nvPr>
            <p:ph type="body" idx="1"/>
          </p:nvPr>
        </p:nvSpPr>
        <p:spPr>
          <a:xfrm>
            <a:off x="685800" y="1676400"/>
            <a:ext cx="7772400" cy="4495800"/>
          </a:xfrm>
          <a:prstGeom prst="rect">
            <a:avLst/>
          </a:prstGeom>
        </p:spPr>
        <p:txBody>
          <a:bodyPr/>
          <a:lstStyle/>
          <a:p>
            <a:pPr>
              <a:buSzTx/>
              <a:buFont typeface="Wingdings"/>
              <a:buNone/>
              <a:defRPr sz="1600"/>
            </a:pPr>
            <a:endParaRPr dirty="0"/>
          </a:p>
          <a:p>
            <a:pPr marL="40640" indent="0">
              <a:buNone/>
            </a:pPr>
            <a:r>
              <a:rPr sz="1600" dirty="0"/>
              <a:t>Moyen de supporter la douleur, le rire serait un moyen de faire face à l’adversité.</a:t>
            </a:r>
            <a:r>
              <a:rPr sz="1600" dirty="0">
                <a:latin typeface="ＭＳ ゴシック"/>
                <a:ea typeface="ＭＳ ゴシック"/>
                <a:cs typeface="ＭＳ ゴシック"/>
                <a:sym typeface="ＭＳ ゴシック"/>
              </a:rPr>
              <a:t/>
            </a:r>
            <a:br>
              <a:rPr sz="1600" dirty="0">
                <a:latin typeface="ＭＳ ゴシック"/>
                <a:ea typeface="ＭＳ ゴシック"/>
                <a:cs typeface="ＭＳ ゴシック"/>
                <a:sym typeface="ＭＳ ゴシック"/>
              </a:rPr>
            </a:br>
            <a:r>
              <a:rPr sz="1600" dirty="0"/>
              <a:t> </a:t>
            </a:r>
          </a:p>
          <a:p>
            <a:pPr marL="40640" indent="0">
              <a:buNone/>
            </a:pPr>
            <a:r>
              <a:rPr sz="1600" dirty="0"/>
              <a:t>Anatole Chtcharanski, neuf années de goulag :</a:t>
            </a:r>
            <a:r>
              <a:rPr sz="1600" dirty="0">
                <a:latin typeface="ＭＳ ゴシック"/>
                <a:ea typeface="ＭＳ ゴシック"/>
                <a:cs typeface="ＭＳ ゴシック"/>
                <a:sym typeface="ＭＳ ゴシック"/>
              </a:rPr>
              <a:t/>
            </a:r>
            <a:br>
              <a:rPr sz="1600" dirty="0">
                <a:latin typeface="ＭＳ ゴシック"/>
                <a:ea typeface="ＭＳ ゴシック"/>
                <a:cs typeface="ＭＳ ゴシック"/>
                <a:sym typeface="ＭＳ ゴシック"/>
              </a:rPr>
            </a:br>
            <a:r>
              <a:rPr sz="1600" dirty="0"/>
              <a:t> </a:t>
            </a:r>
            <a:r>
              <a:rPr sz="1600" dirty="0">
                <a:latin typeface="ＭＳ ゴシック"/>
                <a:ea typeface="ＭＳ ゴシック"/>
                <a:cs typeface="ＭＳ ゴシック"/>
                <a:sym typeface="ＭＳ ゴシック"/>
              </a:rPr>
              <a:t/>
            </a:r>
            <a:br>
              <a:rPr sz="1600" dirty="0">
                <a:latin typeface="ＭＳ ゴシック"/>
                <a:ea typeface="ＭＳ ゴシック"/>
                <a:cs typeface="ＭＳ ゴシック"/>
                <a:sym typeface="ＭＳ ゴシック"/>
              </a:rPr>
            </a:br>
            <a:r>
              <a:rPr sz="1600" b="1" i="1" dirty="0"/>
              <a:t>« L’humour est une arme qui permet à l’homme de résister à des conditions inhumaines. »</a:t>
            </a:r>
            <a:r>
              <a:rPr sz="1600" dirty="0"/>
              <a:t> </a:t>
            </a:r>
            <a:r>
              <a:rPr sz="1600" dirty="0">
                <a:latin typeface="ＭＳ ゴシック"/>
                <a:ea typeface="ＭＳ ゴシック"/>
                <a:cs typeface="ＭＳ ゴシック"/>
                <a:sym typeface="ＭＳ ゴシック"/>
              </a:rPr>
              <a:t/>
            </a:r>
            <a:br>
              <a:rPr sz="1600" dirty="0">
                <a:latin typeface="ＭＳ ゴシック"/>
                <a:ea typeface="ＭＳ ゴシック"/>
                <a:cs typeface="ＭＳ ゴシック"/>
                <a:sym typeface="ＭＳ ゴシック"/>
              </a:rPr>
            </a:br>
            <a:endParaRPr sz="1600" dirty="0">
              <a:latin typeface="ＭＳ ゴシック"/>
              <a:ea typeface="ＭＳ ゴシック"/>
              <a:cs typeface="ＭＳ ゴシック"/>
              <a:sym typeface="ＭＳ ゴシック"/>
            </a:endParaRPr>
          </a:p>
          <a:p>
            <a:pPr marL="40640" indent="0">
              <a:buNone/>
            </a:pPr>
            <a:r>
              <a:rPr sz="1600" dirty="0"/>
              <a:t>Ana Novac, rescapée de Ravensbrück (dans : </a:t>
            </a:r>
            <a:r>
              <a:rPr sz="1600" i="1" dirty="0"/>
              <a:t>Les beaux jours de ma jeunesse</a:t>
            </a:r>
            <a:r>
              <a:rPr sz="1600" dirty="0"/>
              <a:t>, 1957) :</a:t>
            </a:r>
            <a:r>
              <a:rPr sz="1600" dirty="0">
                <a:latin typeface="ＭＳ ゴシック"/>
                <a:ea typeface="ＭＳ ゴシック"/>
                <a:cs typeface="ＭＳ ゴシック"/>
                <a:sym typeface="ＭＳ ゴシック"/>
              </a:rPr>
              <a:t/>
            </a:r>
            <a:br>
              <a:rPr sz="1600" dirty="0">
                <a:latin typeface="ＭＳ ゴシック"/>
                <a:ea typeface="ＭＳ ゴシック"/>
                <a:cs typeface="ＭＳ ゴシック"/>
                <a:sym typeface="ＭＳ ゴシック"/>
              </a:rPr>
            </a:br>
            <a:r>
              <a:rPr sz="1600" dirty="0">
                <a:latin typeface="ＭＳ ゴシック"/>
                <a:ea typeface="ＭＳ ゴシック"/>
                <a:cs typeface="ＭＳ ゴシック"/>
                <a:sym typeface="ＭＳ ゴシック"/>
              </a:rPr>
              <a:t/>
            </a:r>
            <a:br>
              <a:rPr sz="1600" dirty="0">
                <a:latin typeface="ＭＳ ゴシック"/>
                <a:ea typeface="ＭＳ ゴシック"/>
                <a:cs typeface="ＭＳ ゴシック"/>
                <a:sym typeface="ＭＳ ゴシック"/>
              </a:rPr>
            </a:br>
            <a:r>
              <a:rPr sz="1600" b="1" i="1" dirty="0"/>
              <a:t>« Le rire ! Je vois ici la tête que feront les civils lorsque je leur dirai : ‘Je n'ai jamais vu autant rigoler qu'au camp’. »</a:t>
            </a:r>
          </a:p>
        </p:txBody>
      </p:sp>
    </p:spTree>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 xmlns:m="http://schemas.openxmlformats.org/officeDocument/2006/math" xmlns:a14="http://schemas.microsoft.com/office/drawing/2010/main">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261"/>
                                        </p:tgtEl>
                                        <p:attrNameLst>
                                          <p:attrName>style.visibility</p:attrName>
                                        </p:attrNameLst>
                                      </p:cBhvr>
                                      <p:to>
                                        <p:strVal val="visible"/>
                                      </p:to>
                                    </p:set>
                                    <p:anim calcmode="lin" valueType="num">
                                      <p:cBhvr>
                                        <p:cTn id="7" dur="1000" fill="hold"/>
                                        <p:tgtEl>
                                          <p:spTgt spid="261"/>
                                        </p:tgtEl>
                                        <p:attrNameLst>
                                          <p:attrName>ppt_x</p:attrName>
                                        </p:attrNameLst>
                                      </p:cBhvr>
                                      <p:tavLst>
                                        <p:tav tm="0">
                                          <p:val>
                                            <p:strVal val="#ppt_x"/>
                                          </p:val>
                                        </p:tav>
                                        <p:tav tm="100000">
                                          <p:val>
                                            <p:strVal val="#ppt_x"/>
                                          </p:val>
                                        </p:tav>
                                      </p:tavLst>
                                    </p:anim>
                                    <p:anim calcmode="lin" valueType="num">
                                      <p:cBhvr>
                                        <p:cTn id="8" dur="1000" fill="hold"/>
                                        <p:tgtEl>
                                          <p:spTgt spid="26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1" animBg="1" advAuto="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265" name="« Le sage ne rit qu’en tremblant. » (Baudelaire, Curiosités esthétiques, VI, 1868)…"/>
          <p:cNvSpPr txBox="1">
            <a:spLocks noGrp="1"/>
          </p:cNvSpPr>
          <p:nvPr>
            <p:ph type="title"/>
          </p:nvPr>
        </p:nvSpPr>
        <p:spPr>
          <a:xfrm>
            <a:off x="685800" y="739450"/>
            <a:ext cx="7772400" cy="1269944"/>
          </a:xfrm>
          <a:prstGeom prst="rect">
            <a:avLst/>
          </a:prstGeom>
        </p:spPr>
        <p:txBody>
          <a:bodyPr/>
          <a:lstStyle/>
          <a:p>
            <a:pPr>
              <a:defRPr sz="2800">
                <a:latin typeface="+mn-lt"/>
                <a:ea typeface="+mn-ea"/>
                <a:cs typeface="+mn-cs"/>
                <a:sym typeface="Arial"/>
              </a:defRPr>
            </a:pPr>
            <a:r>
              <a:rPr dirty="0"/>
              <a:t>« Le sage ne rit qu’en tremblant. »</a:t>
            </a:r>
            <a:br>
              <a:rPr dirty="0"/>
            </a:br>
            <a:r>
              <a:rPr b="0" dirty="0"/>
              <a:t>(</a:t>
            </a:r>
            <a:r>
              <a:rPr sz="2100" b="0" dirty="0"/>
              <a:t>Baudelaire, </a:t>
            </a:r>
            <a:r>
              <a:rPr sz="1600" b="0" i="1" dirty="0"/>
              <a:t>Curiosités esthétiques</a:t>
            </a:r>
            <a:r>
              <a:rPr sz="1600" b="0" dirty="0"/>
              <a:t>, VI, 1868</a:t>
            </a:r>
            <a:r>
              <a:rPr b="0" dirty="0"/>
              <a:t>)</a:t>
            </a:r>
            <a:r>
              <a:rPr sz="1600" b="0" dirty="0"/>
              <a:t/>
            </a:r>
            <a:br>
              <a:rPr sz="1600" b="0" dirty="0"/>
            </a:br>
            <a:endParaRPr b="0" dirty="0"/>
          </a:p>
        </p:txBody>
      </p:sp>
      <p:sp>
        <p:nvSpPr>
          <p:cNvPr id="266" name="Eh oui ! Comment rire ? Sérieusement.  Cette inconscience, cette incontinence, ce déni de la réalité – qui est tout sauf drôle, qui est tragique – est un défi à la sagesse.…"/>
          <p:cNvSpPr txBox="1">
            <a:spLocks noGrp="1"/>
          </p:cNvSpPr>
          <p:nvPr>
            <p:ph type="body" sz="half" idx="1"/>
          </p:nvPr>
        </p:nvSpPr>
        <p:spPr>
          <a:xfrm>
            <a:off x="685800" y="1981200"/>
            <a:ext cx="3810000" cy="4876800"/>
          </a:xfrm>
          <a:prstGeom prst="rect">
            <a:avLst/>
          </a:prstGeom>
        </p:spPr>
        <p:txBody>
          <a:bodyPr/>
          <a:lstStyle/>
          <a:p>
            <a:pPr>
              <a:buSzTx/>
              <a:buFont typeface="Wingdings"/>
              <a:buNone/>
              <a:defRPr sz="1400"/>
            </a:pPr>
            <a:endParaRPr dirty="0"/>
          </a:p>
          <a:p>
            <a:pPr marL="40640" indent="0">
              <a:buNone/>
            </a:pPr>
            <a:r>
              <a:rPr sz="1400" dirty="0"/>
              <a:t>Eh oui ! Comment rire ? </a:t>
            </a:r>
            <a:r>
              <a:rPr sz="1400" i="1" dirty="0"/>
              <a:t>Sérieusement</a:t>
            </a:r>
            <a:r>
              <a:rPr sz="1400" dirty="0"/>
              <a:t>. </a:t>
            </a:r>
            <a:r>
              <a:rPr sz="1400" dirty="0">
                <a:latin typeface="ＭＳ ゴシック"/>
                <a:ea typeface="ＭＳ ゴシック"/>
                <a:cs typeface="ＭＳ ゴシック"/>
                <a:sym typeface="ＭＳ ゴシック"/>
              </a:rPr>
              <a:t/>
            </a:r>
            <a:br>
              <a:rPr sz="1400" dirty="0">
                <a:latin typeface="ＭＳ ゴシック"/>
                <a:ea typeface="ＭＳ ゴシック"/>
                <a:cs typeface="ＭＳ ゴシック"/>
                <a:sym typeface="ＭＳ ゴシック"/>
              </a:rPr>
            </a:br>
            <a:r>
              <a:rPr sz="1400" dirty="0"/>
              <a:t>Cette inconscience, cette incontinence, ce déni de la réalité – qui est tout sauf drôle, qui est tragique – est un défi à la sagesse.</a:t>
            </a:r>
            <a:r>
              <a:rPr sz="1400" dirty="0">
                <a:latin typeface="ＭＳ ゴシック"/>
                <a:ea typeface="ＭＳ ゴシック"/>
                <a:cs typeface="ＭＳ ゴシック"/>
                <a:sym typeface="ＭＳ ゴシック"/>
              </a:rPr>
              <a:t/>
            </a:r>
            <a:br>
              <a:rPr sz="1400" dirty="0">
                <a:latin typeface="ＭＳ ゴシック"/>
                <a:ea typeface="ＭＳ ゴシック"/>
                <a:cs typeface="ＭＳ ゴシック"/>
                <a:sym typeface="ＭＳ ゴシック"/>
              </a:rPr>
            </a:br>
            <a:endParaRPr sz="1400" dirty="0">
              <a:latin typeface="ＭＳ ゴシック"/>
              <a:ea typeface="ＭＳ ゴシック"/>
              <a:cs typeface="ＭＳ ゴシック"/>
              <a:sym typeface="ＭＳ ゴシック"/>
            </a:endParaRPr>
          </a:p>
          <a:p>
            <a:pPr marL="40640" indent="0">
              <a:buNone/>
            </a:pPr>
            <a:r>
              <a:rPr sz="1400" dirty="0"/>
              <a:t>Le sage ne rit qu’en tremblant, car il discrimine, sans les mélanger, les </a:t>
            </a:r>
            <a:r>
              <a:rPr sz="1400" i="1" dirty="0"/>
              <a:t>niveaux de réalité</a:t>
            </a:r>
            <a:r>
              <a:rPr sz="1400" dirty="0"/>
              <a:t>. </a:t>
            </a:r>
          </a:p>
          <a:p>
            <a:pPr>
              <a:buSzTx/>
              <a:buFont typeface="Wingdings"/>
              <a:buNone/>
              <a:defRPr sz="1400"/>
            </a:pPr>
            <a:r>
              <a:rPr dirty="0">
                <a:latin typeface="ＭＳ ゴシック"/>
                <a:ea typeface="ＭＳ ゴシック"/>
                <a:cs typeface="ＭＳ ゴシック"/>
                <a:sym typeface="ＭＳ ゴシック"/>
              </a:rPr>
              <a:t/>
            </a:r>
            <a:br>
              <a:rPr dirty="0">
                <a:latin typeface="ＭＳ ゴシック"/>
                <a:ea typeface="ＭＳ ゴシック"/>
                <a:cs typeface="ＭＳ ゴシック"/>
                <a:sym typeface="ＭＳ ゴシック"/>
              </a:rPr>
            </a:br>
            <a:endParaRPr dirty="0">
              <a:latin typeface="ＭＳ ゴシック"/>
              <a:ea typeface="ＭＳ ゴシック"/>
              <a:cs typeface="ＭＳ ゴシック"/>
              <a:sym typeface="ＭＳ ゴシック"/>
            </a:endParaRPr>
          </a:p>
          <a:p>
            <a:pPr marL="40640" indent="0">
              <a:buNone/>
            </a:pPr>
            <a:r>
              <a:rPr sz="1400" b="1" dirty="0"/>
              <a:t>Il construit héroïquement cette </a:t>
            </a:r>
            <a:r>
              <a:rPr sz="1400" b="1" i="1" dirty="0"/>
              <a:t>univocité sémantique</a:t>
            </a:r>
            <a:r>
              <a:rPr sz="1400" b="1" dirty="0"/>
              <a:t> </a:t>
            </a:r>
            <a:r>
              <a:rPr sz="1400" dirty="0">
                <a:latin typeface="ＭＳ ゴシック"/>
                <a:ea typeface="ＭＳ ゴシック"/>
                <a:cs typeface="ＭＳ ゴシック"/>
                <a:sym typeface="ＭＳ ゴシック"/>
              </a:rPr>
              <a:t/>
            </a:r>
            <a:br>
              <a:rPr sz="1400" dirty="0">
                <a:latin typeface="ＭＳ ゴシック"/>
                <a:ea typeface="ＭＳ ゴシック"/>
                <a:cs typeface="ＭＳ ゴシック"/>
                <a:sym typeface="ＭＳ ゴシック"/>
              </a:rPr>
            </a:br>
            <a:r>
              <a:rPr sz="1400" b="1" dirty="0"/>
              <a:t>à laquelle je faisais référence tout à l’heure.</a:t>
            </a:r>
          </a:p>
        </p:txBody>
      </p:sp>
      <p:sp>
        <p:nvSpPr>
          <p:cNvPr id="267" name="Mais l’homme ordinaire,  à l’inverse - nous autres -  jouons de la polysémie,…"/>
          <p:cNvSpPr txBox="1"/>
          <p:nvPr/>
        </p:nvSpPr>
        <p:spPr>
          <a:xfrm>
            <a:off x="4648200" y="1981200"/>
            <a:ext cx="3822700" cy="24186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83540" indent="-342900">
              <a:spcBef>
                <a:spcPts val="300"/>
              </a:spcBef>
              <a:buClr>
                <a:srgbClr val="4E0500"/>
              </a:buClr>
              <a:buFont typeface="Wingdings"/>
              <a:defRPr sz="1400"/>
            </a:pPr>
            <a:endParaRPr dirty="0"/>
          </a:p>
          <a:p>
            <a:pPr marL="383540" indent="-342900">
              <a:spcBef>
                <a:spcPts val="300"/>
              </a:spcBef>
              <a:buClr>
                <a:srgbClr val="4E0500"/>
              </a:buClr>
              <a:buSzPct val="100000"/>
              <a:buChar char=""/>
              <a:defRPr sz="1400"/>
            </a:pPr>
            <a:endParaRPr dirty="0"/>
          </a:p>
          <a:p>
            <a:pPr marL="383540" indent="-342900">
              <a:spcBef>
                <a:spcPts val="300"/>
              </a:spcBef>
              <a:buClr>
                <a:srgbClr val="4E0500"/>
              </a:buClr>
              <a:buSzPct val="100000"/>
              <a:buChar char=""/>
              <a:defRPr sz="1400"/>
            </a:pPr>
            <a:endParaRPr dirty="0"/>
          </a:p>
          <a:p>
            <a:pPr marL="40640">
              <a:spcBef>
                <a:spcPts val="300"/>
              </a:spcBef>
              <a:buClr>
                <a:srgbClr val="4E0500"/>
              </a:buClr>
              <a:buSzPct val="100000"/>
            </a:pPr>
            <a:r>
              <a:rPr sz="1600" dirty="0"/>
              <a:t>Mais </a:t>
            </a:r>
            <a:r>
              <a:rPr sz="1600" b="1" i="1" dirty="0"/>
              <a:t>l’homme ordinaire</a:t>
            </a:r>
            <a:r>
              <a:rPr sz="1600" dirty="0"/>
              <a:t>, </a:t>
            </a:r>
            <a:r>
              <a:rPr sz="1600" dirty="0">
                <a:latin typeface="ＭＳ ゴシック"/>
                <a:ea typeface="ＭＳ ゴシック"/>
                <a:cs typeface="ＭＳ ゴシック"/>
                <a:sym typeface="ＭＳ ゴシック"/>
              </a:rPr>
              <a:t/>
            </a:r>
            <a:br>
              <a:rPr sz="1600" dirty="0">
                <a:latin typeface="ＭＳ ゴシック"/>
                <a:ea typeface="ＭＳ ゴシック"/>
                <a:cs typeface="ＭＳ ゴシック"/>
                <a:sym typeface="ＭＳ ゴシック"/>
              </a:rPr>
            </a:br>
            <a:r>
              <a:rPr sz="1600" dirty="0"/>
              <a:t>à l’inverse - nous autres - </a:t>
            </a:r>
            <a:r>
              <a:rPr sz="1600" dirty="0">
                <a:latin typeface="ＭＳ ゴシック"/>
                <a:ea typeface="ＭＳ ゴシック"/>
                <a:cs typeface="ＭＳ ゴシック"/>
                <a:sym typeface="ＭＳ ゴシック"/>
              </a:rPr>
              <a:t/>
            </a:r>
            <a:br>
              <a:rPr sz="1600" dirty="0">
                <a:latin typeface="ＭＳ ゴシック"/>
                <a:ea typeface="ＭＳ ゴシック"/>
                <a:cs typeface="ＭＳ ゴシック"/>
                <a:sym typeface="ＭＳ ゴシック"/>
              </a:rPr>
            </a:br>
            <a:r>
              <a:rPr sz="1600" b="1" i="1" dirty="0"/>
              <a:t>jouons de la polysémie,</a:t>
            </a:r>
            <a:r>
              <a:rPr sz="1600" b="1" dirty="0"/>
              <a:t> </a:t>
            </a:r>
          </a:p>
          <a:p>
            <a:pPr marL="383540" indent="-342900">
              <a:spcBef>
                <a:spcPts val="300"/>
              </a:spcBef>
              <a:buClr>
                <a:srgbClr val="4E0500"/>
              </a:buClr>
              <a:buSzPct val="100000"/>
              <a:buChar char=""/>
              <a:defRPr sz="1600" b="1"/>
            </a:pPr>
            <a:endParaRPr sz="1600" b="1" dirty="0"/>
          </a:p>
          <a:p>
            <a:pPr marL="40640">
              <a:spcBef>
                <a:spcPts val="300"/>
              </a:spcBef>
              <a:buClr>
                <a:srgbClr val="4E0500"/>
              </a:buClr>
              <a:buSzPct val="100000"/>
              <a:defRPr sz="1600" b="1"/>
            </a:pPr>
            <a:r>
              <a:rPr dirty="0"/>
              <a:t>parce que la rupture sémantique, la chute, nous procure du plaisir.</a:t>
            </a:r>
          </a:p>
        </p:txBody>
      </p:sp>
    </p:spTree>
  </p:cSld>
  <p:clrMapOvr>
    <a:masterClrMapping/>
  </p:clrMapOvr>
  <mc:AlternateContent xmlns:mc="http://schemas.openxmlformats.org/markup-compatibility/2006" xmlns:p14="http://schemas.microsoft.com/office/powerpoint/2010/main">
    <mc:Choice Requires="p14">
      <p:transition spd="med">
        <p:pull/>
      </p:transition>
    </mc:Choice>
    <mc:Fallback xmlns="" xmlns:m="http://schemas.openxmlformats.org/officeDocument/2006/math" xmlns:a14="http://schemas.microsoft.com/office/drawing/2010/main">
      <p:transition spd="fast">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265"/>
                                        </p:tgtEl>
                                        <p:attrNameLst>
                                          <p:attrName>style.visibility</p:attrName>
                                        </p:attrNameLst>
                                      </p:cBhvr>
                                      <p:to>
                                        <p:strVal val="visible"/>
                                      </p:to>
                                    </p:set>
                                    <p:anim calcmode="lin" valueType="num">
                                      <p:cBhvr>
                                        <p:cTn id="7" dur="2500" fill="hold"/>
                                        <p:tgtEl>
                                          <p:spTgt spid="265"/>
                                        </p:tgtEl>
                                        <p:attrNameLst>
                                          <p:attrName>ppt_w</p:attrName>
                                        </p:attrNameLst>
                                      </p:cBhvr>
                                      <p:tavLst>
                                        <p:tav tm="0">
                                          <p:val>
                                            <p:strVal val="4*#ppt_w"/>
                                          </p:val>
                                        </p:tav>
                                        <p:tav tm="100000">
                                          <p:val>
                                            <p:strVal val="#ppt_w"/>
                                          </p:val>
                                        </p:tav>
                                      </p:tavLst>
                                    </p:anim>
                                    <p:anim calcmode="lin" valueType="num">
                                      <p:cBhvr>
                                        <p:cTn id="8" dur="2500" fill="hold"/>
                                        <p:tgtEl>
                                          <p:spTgt spid="26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57" name="La peau de banane et ses vertus « psychédéliques »"/>
          <p:cNvSpPr txBox="1">
            <a:spLocks noGrp="1"/>
          </p:cNvSpPr>
          <p:nvPr>
            <p:ph type="title"/>
          </p:nvPr>
        </p:nvSpPr>
        <p:spPr>
          <a:prstGeom prst="rect">
            <a:avLst/>
          </a:prstGeom>
        </p:spPr>
        <p:txBody>
          <a:bodyPr/>
          <a:lstStyle/>
          <a:p>
            <a:r>
              <a:rPr sz="2800">
                <a:latin typeface="+mn-lt"/>
                <a:ea typeface="+mn-ea"/>
                <a:cs typeface="+mn-cs"/>
                <a:sym typeface="Arial"/>
              </a:rPr>
              <a:t>La peau de banane et ses vertus</a:t>
            </a:r>
            <a:r>
              <a:rPr sz="3600">
                <a:latin typeface="+mn-lt"/>
                <a:ea typeface="+mn-ea"/>
                <a:cs typeface="+mn-cs"/>
                <a:sym typeface="Arial"/>
              </a:rPr>
              <a:t> « psychédéliques »</a:t>
            </a:r>
          </a:p>
        </p:txBody>
      </p:sp>
      <p:sp>
        <p:nvSpPr>
          <p:cNvPr id="58" name="Dans les années soixante – la grande époque psychédélique – l’idée circulait que fumer de la peau séchée de banane provoquait les mêmes effets que fumer du cannabis. Un article paru dans l’édition d’avril 1967 de Time Magazine, intitulé « Tripping on banana peels » exploite ce tuyau que  le chanteur rock Donovan a contribué à répandre par sa chanson « Mellow Yellow » (1966)."/>
          <p:cNvSpPr txBox="1">
            <a:spLocks noGrp="1"/>
          </p:cNvSpPr>
          <p:nvPr>
            <p:ph type="body" sz="half" idx="1"/>
          </p:nvPr>
        </p:nvSpPr>
        <p:spPr>
          <a:xfrm>
            <a:off x="685800" y="1981200"/>
            <a:ext cx="3810000" cy="4876800"/>
          </a:xfrm>
          <a:prstGeom prst="rect">
            <a:avLst/>
          </a:prstGeom>
        </p:spPr>
        <p:txBody>
          <a:bodyPr/>
          <a:lstStyle/>
          <a:p>
            <a:pPr marL="40640" indent="0">
              <a:lnSpc>
                <a:spcPct val="90000"/>
              </a:lnSpc>
              <a:buNone/>
            </a:pPr>
            <a:r>
              <a:rPr sz="1600" dirty="0"/>
              <a:t>Dans les années soixante – la grande époque psychédélique – l’idée circulait que fumer de la peau séchée de banane provoquait les mêmes effets que fumer du cannabis. Un article paru dans l’édition d’avril 1967 de </a:t>
            </a:r>
            <a:r>
              <a:rPr sz="1600" i="1" dirty="0"/>
              <a:t>Time Magazine</a:t>
            </a:r>
            <a:r>
              <a:rPr sz="1600" dirty="0"/>
              <a:t>, intitulé « Tripping on banana peels » exploite ce tuyau que  le chanteur rock Donovan a contribué à répandre par sa chanson « Mellow Yellow » (1966). </a:t>
            </a:r>
          </a:p>
        </p:txBody>
      </p:sp>
      <p:sp>
        <p:nvSpPr>
          <p:cNvPr id="59" name="I'm just mad about Saffron…"/>
          <p:cNvSpPr txBox="1"/>
          <p:nvPr/>
        </p:nvSpPr>
        <p:spPr>
          <a:xfrm>
            <a:off x="4648200" y="1981200"/>
            <a:ext cx="3822700" cy="3632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83540" indent="-342900">
              <a:lnSpc>
                <a:spcPct val="90000"/>
              </a:lnSpc>
              <a:spcBef>
                <a:spcPts val="200"/>
              </a:spcBef>
              <a:buClr>
                <a:srgbClr val="4E0500"/>
              </a:buClr>
              <a:buFont typeface="Wingdings"/>
              <a:defRPr sz="1000" b="1" i="1"/>
            </a:pPr>
            <a:r>
              <a:t>I'm just mad about Saffron</a:t>
            </a:r>
          </a:p>
          <a:p>
            <a:pPr marL="383540" indent="-342900">
              <a:lnSpc>
                <a:spcPct val="90000"/>
              </a:lnSpc>
              <a:spcBef>
                <a:spcPts val="200"/>
              </a:spcBef>
              <a:buClr>
                <a:srgbClr val="4E0500"/>
              </a:buClr>
              <a:buFont typeface="Wingdings"/>
              <a:defRPr sz="1000" b="1" i="1"/>
            </a:pPr>
            <a:r>
              <a:t>Saffron's mad about me</a:t>
            </a:r>
          </a:p>
          <a:p>
            <a:pPr marL="383540" indent="-342900">
              <a:lnSpc>
                <a:spcPct val="90000"/>
              </a:lnSpc>
              <a:spcBef>
                <a:spcPts val="200"/>
              </a:spcBef>
              <a:buClr>
                <a:srgbClr val="4E0500"/>
              </a:buClr>
              <a:buFont typeface="Wingdings"/>
              <a:defRPr sz="1000" b="1" i="1"/>
            </a:pPr>
            <a:r>
              <a:t>I'm just mad about Saffron</a:t>
            </a:r>
          </a:p>
          <a:p>
            <a:pPr marL="383540" indent="-342900">
              <a:lnSpc>
                <a:spcPct val="90000"/>
              </a:lnSpc>
              <a:spcBef>
                <a:spcPts val="200"/>
              </a:spcBef>
              <a:buClr>
                <a:srgbClr val="4E0500"/>
              </a:buClr>
              <a:buFont typeface="Wingdings"/>
              <a:defRPr sz="1000" b="1" i="1"/>
            </a:pPr>
            <a:r>
              <a:t>She's just mad about me</a:t>
            </a:r>
          </a:p>
          <a:p>
            <a:pPr marL="383540" indent="-342900">
              <a:lnSpc>
                <a:spcPct val="90000"/>
              </a:lnSpc>
              <a:spcBef>
                <a:spcPts val="200"/>
              </a:spcBef>
              <a:buClr>
                <a:srgbClr val="4E0500"/>
              </a:buClr>
              <a:buFont typeface="Wingdings"/>
              <a:defRPr sz="1000" b="1" i="1"/>
            </a:pPr>
            <a:r>
              <a:t>{REFRAIN}</a:t>
            </a:r>
          </a:p>
          <a:p>
            <a:pPr marL="383540" indent="-342900">
              <a:lnSpc>
                <a:spcPct val="90000"/>
              </a:lnSpc>
              <a:spcBef>
                <a:spcPts val="200"/>
              </a:spcBef>
              <a:buClr>
                <a:srgbClr val="4E0500"/>
              </a:buClr>
              <a:buFont typeface="Wingdings"/>
              <a:defRPr sz="1000" b="1" i="1"/>
            </a:pPr>
            <a:r>
              <a:t>They call me mellow yellow</a:t>
            </a:r>
          </a:p>
          <a:p>
            <a:pPr marL="383540" indent="-342900">
              <a:lnSpc>
                <a:spcPct val="90000"/>
              </a:lnSpc>
              <a:spcBef>
                <a:spcPts val="200"/>
              </a:spcBef>
              <a:buClr>
                <a:srgbClr val="4E0500"/>
              </a:buClr>
              <a:buFont typeface="Wingdings"/>
              <a:defRPr sz="1000" b="1" i="1"/>
            </a:pPr>
            <a:r>
              <a:t>Quite rightly</a:t>
            </a:r>
          </a:p>
          <a:p>
            <a:pPr marL="383540" indent="-342900">
              <a:lnSpc>
                <a:spcPct val="90000"/>
              </a:lnSpc>
              <a:spcBef>
                <a:spcPts val="200"/>
              </a:spcBef>
              <a:buClr>
                <a:srgbClr val="4E0500"/>
              </a:buClr>
              <a:buFont typeface="Wingdings"/>
              <a:defRPr sz="1000" b="1" i="1"/>
            </a:pPr>
            <a:r>
              <a:t>They call me mellow yellow</a:t>
            </a:r>
          </a:p>
          <a:p>
            <a:pPr marL="383540" indent="-342900">
              <a:lnSpc>
                <a:spcPct val="90000"/>
              </a:lnSpc>
              <a:spcBef>
                <a:spcPts val="200"/>
              </a:spcBef>
              <a:buClr>
                <a:srgbClr val="4E0500"/>
              </a:buClr>
              <a:buFont typeface="Wingdings"/>
              <a:defRPr sz="1000" b="1" i="1"/>
            </a:pPr>
            <a:r>
              <a:t>Quite rightly</a:t>
            </a:r>
          </a:p>
          <a:p>
            <a:pPr marL="383540" indent="-342900">
              <a:lnSpc>
                <a:spcPct val="90000"/>
              </a:lnSpc>
              <a:spcBef>
                <a:spcPts val="200"/>
              </a:spcBef>
              <a:buClr>
                <a:srgbClr val="4E0500"/>
              </a:buClr>
              <a:buFont typeface="Wingdings"/>
              <a:defRPr sz="1000" b="1" i="1"/>
            </a:pPr>
            <a:r>
              <a:t>They call me mellow yellow</a:t>
            </a:r>
          </a:p>
          <a:p>
            <a:pPr marL="383540" indent="-342900">
              <a:lnSpc>
                <a:spcPct val="90000"/>
              </a:lnSpc>
              <a:spcBef>
                <a:spcPts val="200"/>
              </a:spcBef>
              <a:buClr>
                <a:srgbClr val="4E0500"/>
              </a:buClr>
              <a:buFont typeface="Wingdings"/>
              <a:defRPr sz="1000" b="1" i="1"/>
            </a:pPr>
            <a:r>
              <a:t>I'm just mad about Fourteen</a:t>
            </a:r>
          </a:p>
          <a:p>
            <a:pPr marL="383540" indent="-342900">
              <a:lnSpc>
                <a:spcPct val="90000"/>
              </a:lnSpc>
              <a:spcBef>
                <a:spcPts val="200"/>
              </a:spcBef>
              <a:buClr>
                <a:srgbClr val="4E0500"/>
              </a:buClr>
              <a:buFont typeface="Wingdings"/>
              <a:defRPr sz="1000" b="1" i="1"/>
            </a:pPr>
            <a:r>
              <a:t>Fourteen's mad about me</a:t>
            </a:r>
          </a:p>
          <a:p>
            <a:pPr marL="383540" indent="-342900">
              <a:lnSpc>
                <a:spcPct val="90000"/>
              </a:lnSpc>
              <a:spcBef>
                <a:spcPts val="200"/>
              </a:spcBef>
              <a:buClr>
                <a:srgbClr val="4E0500"/>
              </a:buClr>
              <a:buFont typeface="Wingdings"/>
              <a:defRPr sz="1000" b="1" i="1"/>
            </a:pPr>
            <a:r>
              <a:t>I'm just mad about Fourteen</a:t>
            </a:r>
          </a:p>
          <a:p>
            <a:pPr marL="383540" indent="-342900">
              <a:lnSpc>
                <a:spcPct val="90000"/>
              </a:lnSpc>
              <a:spcBef>
                <a:spcPts val="200"/>
              </a:spcBef>
              <a:buClr>
                <a:srgbClr val="4E0500"/>
              </a:buClr>
              <a:buFont typeface="Wingdings"/>
              <a:defRPr sz="1000" b="1" i="1"/>
            </a:pPr>
            <a:r>
              <a:t>She's just mad about me</a:t>
            </a:r>
          </a:p>
          <a:p>
            <a:pPr marL="383540" indent="-342900">
              <a:lnSpc>
                <a:spcPct val="90000"/>
              </a:lnSpc>
              <a:spcBef>
                <a:spcPts val="200"/>
              </a:spcBef>
              <a:buClr>
                <a:srgbClr val="4E0500"/>
              </a:buClr>
              <a:buFont typeface="Wingdings"/>
              <a:defRPr sz="1000" b="1" i="1"/>
            </a:pPr>
            <a:r>
              <a:t>Born high forever to fly</a:t>
            </a:r>
          </a:p>
          <a:p>
            <a:pPr marL="383540" indent="-342900">
              <a:lnSpc>
                <a:spcPct val="90000"/>
              </a:lnSpc>
              <a:spcBef>
                <a:spcPts val="200"/>
              </a:spcBef>
              <a:buClr>
                <a:srgbClr val="4E0500"/>
              </a:buClr>
              <a:buFont typeface="Wingdings"/>
              <a:defRPr sz="1000" b="1" i="1"/>
            </a:pPr>
            <a:r>
              <a:t>Wind velocity nil</a:t>
            </a:r>
          </a:p>
          <a:p>
            <a:pPr marL="383540" indent="-342900">
              <a:lnSpc>
                <a:spcPct val="90000"/>
              </a:lnSpc>
              <a:spcBef>
                <a:spcPts val="200"/>
              </a:spcBef>
              <a:buClr>
                <a:srgbClr val="4E0500"/>
              </a:buClr>
              <a:buFont typeface="Wingdings"/>
              <a:defRPr sz="1000" b="1" i="1"/>
            </a:pPr>
            <a:r>
              <a:t>Born high forever to fly</a:t>
            </a:r>
          </a:p>
          <a:p>
            <a:pPr marL="383540" indent="-342900">
              <a:lnSpc>
                <a:spcPct val="90000"/>
              </a:lnSpc>
              <a:spcBef>
                <a:spcPts val="200"/>
              </a:spcBef>
              <a:buClr>
                <a:srgbClr val="4E0500"/>
              </a:buClr>
              <a:buFont typeface="Wingdings"/>
              <a:defRPr sz="1000" b="1" i="1"/>
            </a:pPr>
            <a:r>
              <a:t>If you want your cup I will fill</a:t>
            </a:r>
          </a:p>
          <a:p>
            <a:pPr marL="383540" indent="-342900">
              <a:lnSpc>
                <a:spcPct val="90000"/>
              </a:lnSpc>
              <a:spcBef>
                <a:spcPts val="200"/>
              </a:spcBef>
              <a:buClr>
                <a:srgbClr val="4E0500"/>
              </a:buClr>
              <a:buFont typeface="Wingdings"/>
              <a:defRPr sz="1000" b="1" i="1"/>
            </a:pPr>
            <a:r>
              <a:t>So mellow, he's so yellow</a:t>
            </a:r>
          </a:p>
          <a:p>
            <a:pPr marL="383540" indent="-342900">
              <a:lnSpc>
                <a:spcPct val="90000"/>
              </a:lnSpc>
              <a:spcBef>
                <a:spcPts val="200"/>
              </a:spcBef>
              <a:buClr>
                <a:srgbClr val="4E0500"/>
              </a:buClr>
              <a:buFont typeface="Wingdings"/>
              <a:defRPr sz="1000" b="1" i="1"/>
            </a:pPr>
            <a:r>
              <a:t>Electrical banana</a:t>
            </a:r>
          </a:p>
          <a:p>
            <a:pPr marL="383540" indent="-342900">
              <a:lnSpc>
                <a:spcPct val="90000"/>
              </a:lnSpc>
              <a:spcBef>
                <a:spcPts val="200"/>
              </a:spcBef>
              <a:buClr>
                <a:srgbClr val="4E0500"/>
              </a:buClr>
              <a:buFont typeface="Wingdings"/>
              <a:defRPr sz="1000" b="1" i="1"/>
            </a:pPr>
            <a:r>
              <a:t>Is gonna be a sudden craze</a:t>
            </a:r>
          </a:p>
          <a:p>
            <a:pPr marL="383540" indent="-342900">
              <a:lnSpc>
                <a:spcPct val="90000"/>
              </a:lnSpc>
              <a:spcBef>
                <a:spcPts val="200"/>
              </a:spcBef>
              <a:buClr>
                <a:srgbClr val="4E0500"/>
              </a:buClr>
              <a:buFont typeface="Wingdings"/>
              <a:defRPr sz="1000" b="1" i="1"/>
            </a:pPr>
            <a:r>
              <a:t>Electrical banana</a:t>
            </a:r>
          </a:p>
          <a:p>
            <a:pPr marL="383540" indent="-342900">
              <a:lnSpc>
                <a:spcPct val="90000"/>
              </a:lnSpc>
              <a:spcBef>
                <a:spcPts val="200"/>
              </a:spcBef>
              <a:buClr>
                <a:srgbClr val="4E0500"/>
              </a:buClr>
              <a:buFont typeface="Wingdings"/>
              <a:defRPr sz="1000" b="1" i="1"/>
            </a:pPr>
            <a:r>
              <a:t>is bound to be the very next phase</a:t>
            </a:r>
          </a:p>
        </p:txBody>
      </p:sp>
    </p:spTree>
  </p:cSld>
  <p:clrMapOvr>
    <a:masterClrMapping/>
  </p:clrMapOvr>
  <mc:AlternateContent xmlns:mc="http://schemas.openxmlformats.org/markup-compatibility/2006" xmlns:p14="http://schemas.microsoft.com/office/powerpoint/2010/main">
    <mc:Choice xmlns="" xmlns:m="http://schemas.openxmlformats.org/officeDocument/2006/math" xmlns:a14="http://schemas.microsoft.com/office/drawing/2010/main" xmlns:p15="http://schemas.microsoft.com/office/powerpoint/2012/main" Requires="p15">
      <p:transition xmlns:p14="http://schemas.microsoft.com/office/powerpoint/2010/main" spd="med" advClick="1" p14:dur="1000">
        <p15:prstTrans prst="peelOff" invX="1"/>
      </p:transition>
    </mc:Choice>
    <mc:Choice Requires="p14">
      <p:transition spd="slow">
        <p:wipe/>
      </p:transition>
    </mc:Choice>
    <mc:Fallback xmlns="" xmlns:m="http://schemas.openxmlformats.org/officeDocument/2006/math" xmlns:a14="http://schemas.microsoft.com/office/drawing/2010/main">
      <p:transition spd="med">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2" presetClass="emph" presetSubtype="0" repeatCount="2000" fill="hold" grpId="1" nodeType="clickEffect">
                                  <p:stCondLst>
                                    <p:cond delay="0"/>
                                  </p:stCondLst>
                                  <p:childTnLst>
                                    <p:animRot by="300000">
                                      <p:cBhvr>
                                        <p:cTn id="6" dur="50" fill="hold">
                                          <p:stCondLst>
                                            <p:cond delay="0"/>
                                          </p:stCondLst>
                                        </p:cTn>
                                        <p:tgtEl>
                                          <p:spTgt spid="57"/>
                                        </p:tgtEl>
                                        <p:attrNameLst>
                                          <p:attrName>r</p:attrName>
                                        </p:attrNameLst>
                                      </p:cBhvr>
                                    </p:animRot>
                                    <p:animRot by="-600000">
                                      <p:cBhvr>
                                        <p:cTn id="7" dur="100" fill="hold">
                                          <p:stCondLst>
                                            <p:cond delay="100"/>
                                          </p:stCondLst>
                                        </p:cTn>
                                        <p:tgtEl>
                                          <p:spTgt spid="57"/>
                                        </p:tgtEl>
                                        <p:attrNameLst>
                                          <p:attrName>r</p:attrName>
                                        </p:attrNameLst>
                                      </p:cBhvr>
                                    </p:animRot>
                                    <p:animRot by="600000">
                                      <p:cBhvr>
                                        <p:cTn id="8" dur="100" fill="hold">
                                          <p:stCondLst>
                                            <p:cond delay="200"/>
                                          </p:stCondLst>
                                        </p:cTn>
                                        <p:tgtEl>
                                          <p:spTgt spid="57"/>
                                        </p:tgtEl>
                                        <p:attrNameLst>
                                          <p:attrName>r</p:attrName>
                                        </p:attrNameLst>
                                      </p:cBhvr>
                                    </p:animRot>
                                    <p:animRot by="-600000">
                                      <p:cBhvr>
                                        <p:cTn id="9" dur="100" fill="hold">
                                          <p:stCondLst>
                                            <p:cond delay="300"/>
                                          </p:stCondLst>
                                        </p:cTn>
                                        <p:tgtEl>
                                          <p:spTgt spid="57"/>
                                        </p:tgtEl>
                                        <p:attrNameLst>
                                          <p:attrName>r</p:attrName>
                                        </p:attrNameLst>
                                      </p:cBhvr>
                                    </p:animRot>
                                    <p:animRot by="300000">
                                      <p:cBhvr>
                                        <p:cTn id="10" dur="100" fill="hold">
                                          <p:stCondLst>
                                            <p:cond delay="400"/>
                                          </p:stCondLst>
                                        </p:cTn>
                                        <p:tgtEl>
                                          <p:spTgt spid="5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1" animBg="1" advAuto="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270" name="Ceux qui ne font pas comme nous  sont dans l’erreur :  la preuve, ils font rire…"/>
          <p:cNvSpPr txBox="1">
            <a:spLocks noGrp="1"/>
          </p:cNvSpPr>
          <p:nvPr>
            <p:ph type="title"/>
          </p:nvPr>
        </p:nvSpPr>
        <p:spPr>
          <a:prstGeom prst="rect">
            <a:avLst/>
          </a:prstGeom>
        </p:spPr>
        <p:txBody>
          <a:bodyPr/>
          <a:lstStyle/>
          <a:p>
            <a:pPr>
              <a:defRPr sz="2500">
                <a:latin typeface="+mn-lt"/>
                <a:ea typeface="+mn-ea"/>
                <a:cs typeface="+mn-cs"/>
                <a:sym typeface="Arial"/>
              </a:defRPr>
            </a:pPr>
            <a:r>
              <a:t> </a:t>
            </a:r>
            <a:r>
              <a:rPr i="1"/>
              <a:t>Ceux qui ne font pas comme nous</a:t>
            </a:r>
            <a:br>
              <a:rPr i="1"/>
            </a:br>
            <a:r>
              <a:rPr i="1"/>
              <a:t> sont dans l’erreur : </a:t>
            </a:r>
            <a:br>
              <a:rPr i="1"/>
            </a:br>
            <a:r>
              <a:rPr i="1"/>
              <a:t>la preuve, ils font rire…</a:t>
            </a:r>
          </a:p>
        </p:txBody>
      </p:sp>
      <p:sp>
        <p:nvSpPr>
          <p:cNvPr id="271" name="Une des fonctions du rire, associé à l’apprentissage de la vérité, c’est, bien sûr, de se démarquer de la différence. Rire de la différence, c’est se conforter dans son identité.…"/>
          <p:cNvSpPr txBox="1">
            <a:spLocks noGrp="1"/>
          </p:cNvSpPr>
          <p:nvPr>
            <p:ph type="body" sz="half" idx="1"/>
          </p:nvPr>
        </p:nvSpPr>
        <p:spPr>
          <a:xfrm>
            <a:off x="276995" y="1676276"/>
            <a:ext cx="4363479" cy="4921018"/>
          </a:xfrm>
          <a:prstGeom prst="rect">
            <a:avLst/>
          </a:prstGeom>
        </p:spPr>
        <p:txBody>
          <a:bodyPr/>
          <a:lstStyle/>
          <a:p>
            <a:pPr>
              <a:buSzTx/>
              <a:buFont typeface="Wingdings"/>
              <a:buNone/>
              <a:defRPr sz="1200"/>
            </a:pPr>
            <a:endParaRPr dirty="0"/>
          </a:p>
          <a:p>
            <a:pPr marL="40640" indent="0">
              <a:buNone/>
            </a:pPr>
            <a:r>
              <a:rPr sz="1600" dirty="0"/>
              <a:t>Une des fonctions du rire, associé à l’apprentissage de la vérité, c’est, bien sûr, de se démarquer de la différence.</a:t>
            </a:r>
            <a:br>
              <a:rPr sz="1600" dirty="0"/>
            </a:br>
            <a:r>
              <a:rPr sz="1600" dirty="0"/>
              <a:t>Rire de la différence, c’est se conforter dans son identité. </a:t>
            </a:r>
            <a:br>
              <a:rPr sz="1600" dirty="0"/>
            </a:br>
            <a:r>
              <a:rPr sz="1600" dirty="0"/>
              <a:t/>
            </a:r>
            <a:br>
              <a:rPr sz="1600" dirty="0"/>
            </a:br>
            <a:endParaRPr sz="1600" dirty="0"/>
          </a:p>
          <a:p>
            <a:pPr marL="40640" indent="0">
              <a:buNone/>
            </a:pPr>
            <a:r>
              <a:rPr sz="1600" b="1" i="1" dirty="0"/>
              <a:t>L’un des chapitres les plus fournis d’histoires drôles est celui des « blagues ethniques », où l’on se moque des autres, de ceux qui ont d’autres mœurs…</a:t>
            </a:r>
            <a:endParaRPr sz="1600" dirty="0"/>
          </a:p>
        </p:txBody>
      </p:sp>
      <p:sp>
        <p:nvSpPr>
          <p:cNvPr id="272" name="Les conventions du  « politiquement correct » ne me permettent pas de raconter ici des « histoires belges » ou des « histoires suisses ». On peut tourner cette difficulté en mettant des crochets en lieu et place de la nationalité ce qui laisse le choix au lecteur et ne blesse personne. On s’aperçoit alors  pour que ces blagues fassent vraiment rire, elles doivent être méchantes et donc viser quelqu’un de proche (et non un martien ou un sélénien…)"/>
          <p:cNvSpPr txBox="1"/>
          <p:nvPr/>
        </p:nvSpPr>
        <p:spPr>
          <a:xfrm>
            <a:off x="4542089" y="1700041"/>
            <a:ext cx="4203697" cy="43484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83540" lvl="1" indent="0">
              <a:spcBef>
                <a:spcPts val="300"/>
              </a:spcBef>
              <a:buClr>
                <a:srgbClr val="4E0500"/>
              </a:buClr>
              <a:buFont typeface="Wingdings"/>
              <a:defRPr sz="1600"/>
            </a:pPr>
            <a:r>
              <a:rPr dirty="0"/>
              <a:t>    </a:t>
            </a:r>
          </a:p>
          <a:p>
            <a:pPr marL="383540" indent="-342900">
              <a:spcBef>
                <a:spcPts val="300"/>
              </a:spcBef>
              <a:buClr>
                <a:srgbClr val="4E0500"/>
              </a:buClr>
              <a:buFont typeface="Wingdings"/>
              <a:defRPr sz="1600"/>
            </a:pPr>
            <a:r>
              <a:rPr dirty="0"/>
              <a:t>      </a:t>
            </a:r>
            <a:r>
              <a:rPr i="1" dirty="0"/>
              <a:t>Les conventions du  « politiquement correct » ne me permettent pas de raconter ici des « histoires belges » ou des « histoires suisses ». On peut tourner cette difficulté en mettant des crochets en lieu et place de la nationalité ce qui laisse le choix au lecteur et ne blesse personne.</a:t>
            </a:r>
            <a:br>
              <a:rPr i="1" dirty="0"/>
            </a:br>
            <a:r>
              <a:rPr i="1" dirty="0"/>
              <a:t>On s’aperçoit alors  pour que ces blagues fassent vraiment rire, elles doivent être méchantes et donc viser quelqu’un de proche (et non un martien ou un sélénien…)</a:t>
            </a:r>
          </a:p>
          <a:p>
            <a:pPr marL="0">
              <a:spcBef>
                <a:spcPts val="300"/>
              </a:spcBef>
              <a:defRPr sz="1600"/>
            </a:pPr>
            <a:endParaRPr i="1" dirty="0"/>
          </a:p>
          <a:p>
            <a:pPr marL="383540" indent="-342900">
              <a:spcBef>
                <a:spcPts val="300"/>
              </a:spcBef>
              <a:buClr>
                <a:srgbClr val="4E0500"/>
              </a:buClr>
              <a:buSzPct val="100000"/>
              <a:buChar char=""/>
              <a:defRPr sz="1600" b="1" i="1"/>
            </a:pPr>
            <a:endParaRPr i="1" dirty="0"/>
          </a:p>
          <a:p>
            <a:pPr marL="0">
              <a:spcBef>
                <a:spcPts val="300"/>
              </a:spcBef>
            </a:pPr>
            <a:r>
              <a:rPr sz="1600" dirty="0">
                <a:latin typeface="ＭＳ ゴシック"/>
                <a:ea typeface="ＭＳ ゴシック"/>
                <a:cs typeface="ＭＳ ゴシック"/>
                <a:sym typeface="ＭＳ ゴシック"/>
              </a:rPr>
              <a:t/>
            </a:r>
            <a:br>
              <a:rPr sz="1600" dirty="0">
                <a:latin typeface="ＭＳ ゴシック"/>
                <a:ea typeface="ＭＳ ゴシック"/>
                <a:cs typeface="ＭＳ ゴシック"/>
                <a:sym typeface="ＭＳ ゴシック"/>
              </a:rPr>
            </a:br>
            <a:endParaRPr sz="1600" dirty="0">
              <a:latin typeface="ＭＳ ゴシック"/>
              <a:ea typeface="ＭＳ ゴシック"/>
              <a:cs typeface="ＭＳ ゴシック"/>
              <a:sym typeface="ＭＳ ゴシック"/>
            </a:endParaRPr>
          </a:p>
        </p:txBody>
      </p:sp>
      <p:sp>
        <p:nvSpPr>
          <p:cNvPr id="273" name="Je n’ai jamais autant entendu de blagues ethniques qu’aux USA où elles sont évidemment officiellement interdites. Dans la version américaine de Lucky Luke,  tous les mexicains ne dorment pas sous leur chapeau,  tous les chinois ne sont pas blanchisseurs…"/>
          <p:cNvSpPr txBox="1"/>
          <p:nvPr/>
        </p:nvSpPr>
        <p:spPr>
          <a:xfrm>
            <a:off x="397501" y="4968886"/>
            <a:ext cx="8746499" cy="1826141"/>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marL="40640">
              <a:spcBef>
                <a:spcPts val="300"/>
              </a:spcBef>
              <a:buClr>
                <a:srgbClr val="4E0500"/>
              </a:buClr>
              <a:buSzPct val="100000"/>
              <a:defRPr sz="1600"/>
            </a:pPr>
            <a:r>
              <a:rPr lang="fr-FR" dirty="0" smtClean="0"/>
              <a:t/>
            </a:r>
            <a:br>
              <a:rPr lang="fr-FR" dirty="0" smtClean="0"/>
            </a:br>
            <a:r>
              <a:rPr dirty="0" smtClean="0"/>
              <a:t>Je </a:t>
            </a:r>
            <a:r>
              <a:rPr dirty="0"/>
              <a:t>n’ai jamais autant entendu de blagues ethniques qu’aux USA </a:t>
            </a:r>
            <a:r>
              <a:rPr lang="fr-FR" dirty="0" smtClean="0"/>
              <a:t/>
            </a:r>
            <a:br>
              <a:rPr lang="fr-FR" dirty="0" smtClean="0"/>
            </a:br>
            <a:r>
              <a:rPr dirty="0" smtClean="0"/>
              <a:t>où </a:t>
            </a:r>
            <a:r>
              <a:rPr dirty="0"/>
              <a:t>elles sont évidemment officiellement interdites.</a:t>
            </a:r>
            <a:br>
              <a:rPr dirty="0"/>
            </a:br>
            <a:r>
              <a:rPr dirty="0"/>
              <a:t>Dans la version américaine de Lucky Luke, </a:t>
            </a:r>
            <a:br>
              <a:rPr dirty="0"/>
            </a:br>
            <a:r>
              <a:rPr dirty="0"/>
              <a:t>tous les mexicains ne dorment pas sous leur chapeau, </a:t>
            </a:r>
            <a:br>
              <a:rPr dirty="0"/>
            </a:br>
            <a:r>
              <a:rPr dirty="0"/>
              <a:t>tous les chinois ne sont pas blanchisseurs…</a:t>
            </a:r>
            <a:br>
              <a:rPr dirty="0"/>
            </a:br>
            <a:endParaRPr dirty="0"/>
          </a:p>
        </p:txBody>
      </p:sp>
    </p:spTree>
  </p:cSld>
  <p:clrMapOvr>
    <a:masterClrMapping/>
  </p:clrMapOvr>
  <mc:AlternateContent xmlns:mc="http://schemas.openxmlformats.org/markup-compatibility/2006" xmlns:p14="http://schemas.microsoft.com/office/powerpoint/2010/main">
    <mc:Choice Requires="p14">
      <p:transition spd="med">
        <p:pull/>
      </p:transition>
    </mc:Choice>
    <mc:Fallback xmlns="" xmlns:m="http://schemas.openxmlformats.org/officeDocument/2006/math" xmlns:a14="http://schemas.microsoft.com/office/drawing/2010/main">
      <p:transition spd="fast">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6" presetClass="emph" presetSubtype="0" fill="hold" grpId="1" nodeType="clickEffect">
                                  <p:stCondLst>
                                    <p:cond delay="0"/>
                                  </p:stCondLst>
                                  <p:childTnLst>
                                    <p:animEffect transition="out" filter="fade">
                                      <p:cBhvr>
                                        <p:cTn id="6" dur="1000" fill="hold" tmFilter="0, 0; .2, .5; .8, .5; 1, 0"/>
                                        <p:tgtEl>
                                          <p:spTgt spid="270"/>
                                        </p:tgtEl>
                                      </p:cBhvr>
                                    </p:animEffect>
                                    <p:animScale>
                                      <p:cBhvr>
                                        <p:cTn id="7" dur="500" autoRev="1" fill="hold"/>
                                        <p:tgtEl>
                                          <p:spTgt spid="27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1" animBg="1" advAuto="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276" name="Quelques blagues œcuméniques politiquement correctes :"/>
          <p:cNvSpPr txBox="1">
            <a:spLocks noGrp="1"/>
          </p:cNvSpPr>
          <p:nvPr>
            <p:ph type="title"/>
          </p:nvPr>
        </p:nvSpPr>
        <p:spPr>
          <a:xfrm>
            <a:off x="685800" y="507870"/>
            <a:ext cx="7772400" cy="1600201"/>
          </a:xfrm>
          <a:prstGeom prst="rect">
            <a:avLst/>
          </a:prstGeom>
        </p:spPr>
        <p:txBody>
          <a:bodyPr/>
          <a:lstStyle/>
          <a:p>
            <a:pPr>
              <a:defRPr sz="2500">
                <a:latin typeface="+mn-lt"/>
                <a:ea typeface="+mn-ea"/>
                <a:cs typeface="+mn-cs"/>
                <a:sym typeface="Arial"/>
              </a:defRPr>
            </a:pPr>
            <a:r>
              <a:t>Quelques blagues œcuméniques</a:t>
            </a:r>
            <a:br/>
            <a:r>
              <a:t>politiquement correctes : </a:t>
            </a:r>
          </a:p>
        </p:txBody>
      </p:sp>
      <p:sp>
        <p:nvSpPr>
          <p:cNvPr id="277" name="Comment reconnaît-on un [...] dans un magasin à chaussures ?   Réponse : Il essaie les boîtes.…"/>
          <p:cNvSpPr txBox="1"/>
          <p:nvPr/>
        </p:nvSpPr>
        <p:spPr>
          <a:xfrm>
            <a:off x="1216508" y="1964050"/>
            <a:ext cx="7162078" cy="462690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83540" indent="-342900">
              <a:spcBef>
                <a:spcPts val="300"/>
              </a:spcBef>
              <a:buClr>
                <a:srgbClr val="4E0500"/>
              </a:buClr>
              <a:buFont typeface="Wingdings"/>
              <a:defRPr sz="1600"/>
            </a:pPr>
            <a:endParaRPr dirty="0"/>
          </a:p>
          <a:p>
            <a:pPr marL="40640">
              <a:spcBef>
                <a:spcPts val="300"/>
              </a:spcBef>
              <a:buClr>
                <a:srgbClr val="4E0500"/>
              </a:buClr>
              <a:buSzPct val="100000"/>
              <a:defRPr sz="2000" b="1" i="1"/>
            </a:pPr>
            <a:r>
              <a:rPr dirty="0"/>
              <a:t>Comment reconnaît-on un [...] dans un magasin à chaussures ? </a:t>
            </a:r>
            <a:br>
              <a:rPr dirty="0"/>
            </a:br>
            <a:r>
              <a:rPr dirty="0"/>
              <a:t/>
            </a:r>
            <a:br>
              <a:rPr dirty="0"/>
            </a:br>
            <a:r>
              <a:rPr dirty="0"/>
              <a:t>Réponse : Il essaie les boîtes.</a:t>
            </a:r>
          </a:p>
          <a:p>
            <a:pPr marL="0">
              <a:spcBef>
                <a:spcPts val="300"/>
              </a:spcBef>
              <a:defRPr sz="2000" b="1" i="1"/>
            </a:pPr>
            <a:r>
              <a:rPr dirty="0"/>
              <a:t/>
            </a:r>
            <a:br>
              <a:rPr dirty="0"/>
            </a:br>
            <a:endParaRPr dirty="0"/>
          </a:p>
          <a:p>
            <a:pPr marL="40640">
              <a:spcBef>
                <a:spcPts val="300"/>
              </a:spcBef>
              <a:buClr>
                <a:srgbClr val="4E0500"/>
              </a:buClr>
              <a:buSzPct val="100000"/>
              <a:defRPr sz="1600" b="1" i="1"/>
            </a:pPr>
            <a:r>
              <a:rPr sz="2000" dirty="0"/>
              <a:t>Comment faire rentrer trois cents lusophones* dans une 4L ?</a:t>
            </a:r>
            <a:br>
              <a:rPr sz="2000" dirty="0"/>
            </a:br>
            <a:r>
              <a:rPr sz="2000" dirty="0"/>
              <a:t/>
            </a:r>
            <a:br>
              <a:rPr sz="2000" dirty="0"/>
            </a:br>
            <a:r>
              <a:rPr sz="2000" dirty="0"/>
              <a:t>– T[u] mets Santos d[e]vant et </a:t>
            </a:r>
            <a:br>
              <a:rPr sz="2000" dirty="0"/>
            </a:br>
            <a:r>
              <a:rPr sz="2000" dirty="0"/>
              <a:t>Dos Santos d[e][r]iè[r]e...</a:t>
            </a:r>
            <a:r>
              <a:rPr b="0" i="0" dirty="0">
                <a:latin typeface="ＭＳ ゴシック"/>
                <a:ea typeface="ＭＳ ゴシック"/>
                <a:cs typeface="ＭＳ ゴシック"/>
                <a:sym typeface="ＭＳ ゴシック"/>
              </a:rPr>
              <a:t/>
            </a:r>
            <a:br>
              <a:rPr b="0" i="0" dirty="0">
                <a:latin typeface="ＭＳ ゴシック"/>
                <a:ea typeface="ＭＳ ゴシック"/>
                <a:cs typeface="ＭＳ ゴシック"/>
                <a:sym typeface="ＭＳ ゴシック"/>
              </a:rPr>
            </a:br>
            <a:endParaRPr b="0" i="0" dirty="0">
              <a:latin typeface="ＭＳ ゴシック"/>
              <a:ea typeface="ＭＳ ゴシック"/>
              <a:cs typeface="ＭＳ ゴシック"/>
              <a:sym typeface="ＭＳ ゴシック"/>
            </a:endParaRPr>
          </a:p>
          <a:p>
            <a:pPr marL="0">
              <a:spcBef>
                <a:spcPts val="300"/>
              </a:spcBef>
            </a:pPr>
            <a:r>
              <a:rPr sz="1600" dirty="0">
                <a:latin typeface="ＭＳ ゴシック"/>
                <a:ea typeface="ＭＳ ゴシック"/>
                <a:cs typeface="ＭＳ ゴシック"/>
                <a:sym typeface="ＭＳ ゴシック"/>
              </a:rPr>
              <a:t/>
            </a:r>
            <a:br>
              <a:rPr sz="1600" dirty="0">
                <a:latin typeface="ＭＳ ゴシック"/>
                <a:ea typeface="ＭＳ ゴシック"/>
                <a:cs typeface="ＭＳ ゴシック"/>
                <a:sym typeface="ＭＳ ゴシック"/>
              </a:rPr>
            </a:br>
            <a:endParaRPr sz="1600" dirty="0">
              <a:latin typeface="ＭＳ ゴシック"/>
              <a:ea typeface="ＭＳ ゴシック"/>
              <a:cs typeface="ＭＳ ゴシック"/>
              <a:sym typeface="ＭＳ ゴシック"/>
            </a:endParaRPr>
          </a:p>
        </p:txBody>
      </p:sp>
      <p:sp>
        <p:nvSpPr>
          <p:cNvPr id="278" name="* Portugal, Brésil, Cap Vert, Mozambique,…"/>
          <p:cNvSpPr txBox="1"/>
          <p:nvPr/>
        </p:nvSpPr>
        <p:spPr>
          <a:xfrm>
            <a:off x="6991903" y="4582548"/>
            <a:ext cx="2729767" cy="23166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800"/>
            </a:pPr>
            <a:r>
              <a:rPr sz="2400"/>
              <a:t>*</a:t>
            </a:r>
            <a:r>
              <a:t/>
            </a:r>
            <a:br/>
            <a:r>
              <a:t>Portugal,</a:t>
            </a:r>
            <a:br/>
            <a:r>
              <a:t>Brésil,</a:t>
            </a:r>
            <a:br/>
            <a:r>
              <a:t>Cap Vert,</a:t>
            </a:r>
            <a:br/>
            <a:r>
              <a:t>Mozambique,</a:t>
            </a:r>
          </a:p>
          <a:p>
            <a:pPr>
              <a:defRPr sz="1800"/>
            </a:pPr>
            <a:r>
              <a:t>Angola…</a:t>
            </a:r>
          </a:p>
          <a:p>
            <a:pPr>
              <a:defRPr sz="1800"/>
            </a:pPr>
            <a:endParaRPr/>
          </a:p>
        </p:txBody>
      </p:sp>
    </p:spTree>
  </p:cSld>
  <p:clrMapOvr>
    <a:masterClrMapping/>
  </p:clrMapOvr>
  <mc:AlternateContent xmlns:mc="http://schemas.openxmlformats.org/markup-compatibility/2006" xmlns:p14="http://schemas.microsoft.com/office/powerpoint/2010/main">
    <mc:Choice xmlns="" xmlns:m="http://schemas.openxmlformats.org/officeDocument/2006/math" xmlns:a14="http://schemas.microsoft.com/office/drawing/2010/main" xmlns:p15="http://schemas.microsoft.com/office/powerpoint/2012/main" Requires="p15">
      <p:transition xmlns:p14="http://schemas.microsoft.com/office/powerpoint/2010/main" spd="slow" advClick="1" p14:dur="1500">
        <p15:prstTrans prst="pageCurlDouble"/>
      </p:transition>
    </mc:Choice>
    <mc:Choice Requires="p14">
      <p:transition spd="slow" p14:dur="1500">
        <p14:prism dir="d"/>
      </p:transition>
    </mc:Choice>
    <mc:Fallback xmlns="" xmlns:m="http://schemas.openxmlformats.org/officeDocument/2006/math" xmlns:a14="http://schemas.microsoft.com/office/drawing/2010/main">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6" presetClass="emph" presetSubtype="0" fill="hold" grpId="1" nodeType="clickEffect">
                                  <p:stCondLst>
                                    <p:cond delay="0"/>
                                  </p:stCondLst>
                                  <p:childTnLst>
                                    <p:animEffect transition="out" filter="fade">
                                      <p:cBhvr>
                                        <p:cTn id="6" dur="1000" fill="hold" tmFilter="0, 0; .2, .5; .8, .5; 1, 0"/>
                                        <p:tgtEl>
                                          <p:spTgt spid="276"/>
                                        </p:tgtEl>
                                      </p:cBhvr>
                                    </p:animEffect>
                                    <p:animScale>
                                      <p:cBhvr>
                                        <p:cTn id="7" dur="500" autoRev="1" fill="hold"/>
                                        <p:tgtEl>
                                          <p:spTgt spid="27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2" nodeType="clickEffect">
                                  <p:stCondLst>
                                    <p:cond delay="0"/>
                                  </p:stCondLst>
                                  <p:iterate>
                                    <p:tmAbs val="0"/>
                                  </p:iterate>
                                  <p:childTnLst>
                                    <p:anim calcmode="lin" valueType="num">
                                      <p:cBhvr>
                                        <p:cTn id="11" dur="1000" fill="hold"/>
                                        <p:tgtEl>
                                          <p:spTgt spid="277"/>
                                        </p:tgtEl>
                                        <p:attrNameLst>
                                          <p:attrName>ppt_x</p:attrName>
                                        </p:attrNameLst>
                                      </p:cBhvr>
                                      <p:tavLst>
                                        <p:tav tm="0">
                                          <p:val>
                                            <p:strVal val="ppt_x"/>
                                          </p:val>
                                        </p:tav>
                                        <p:tav tm="100000">
                                          <p:val>
                                            <p:strVal val="ppt_x"/>
                                          </p:val>
                                        </p:tav>
                                      </p:tavLst>
                                    </p:anim>
                                    <p:anim calcmode="lin" valueType="num">
                                      <p:cBhvr>
                                        <p:cTn id="12" dur="1000" fill="hold"/>
                                        <p:tgtEl>
                                          <p:spTgt spid="277"/>
                                        </p:tgtEl>
                                        <p:attrNameLst>
                                          <p:attrName>ppt_y</p:attrName>
                                        </p:attrNameLst>
                                      </p:cBhvr>
                                      <p:tavLst>
                                        <p:tav tm="0">
                                          <p:val>
                                            <p:strVal val="ppt_y"/>
                                          </p:val>
                                        </p:tav>
                                        <p:tav tm="100000">
                                          <p:val>
                                            <p:strVal val="1+ppt_h/2"/>
                                          </p:val>
                                        </p:tav>
                                      </p:tavLst>
                                    </p:anim>
                                    <p:set>
                                      <p:cBhvr>
                                        <p:cTn id="13" fill="hold">
                                          <p:stCondLst>
                                            <p:cond delay="999"/>
                                          </p:stCondLst>
                                        </p:cTn>
                                        <p:tgtEl>
                                          <p:spTgt spid="2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 grpId="1" animBg="1" advAuto="0"/>
      <p:bldP spid="277" grpId="2" animBg="1" advAuto="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281" name="Bénéfice du rire railleur : redécouvrir les fondamentaux  avec le plaisir de l’enfance (1)"/>
          <p:cNvSpPr txBox="1">
            <a:spLocks noGrp="1"/>
          </p:cNvSpPr>
          <p:nvPr>
            <p:ph type="title"/>
          </p:nvPr>
        </p:nvSpPr>
        <p:spPr>
          <a:xfrm>
            <a:off x="711200" y="381000"/>
            <a:ext cx="7772400" cy="1600200"/>
          </a:xfrm>
          <a:prstGeom prst="rect">
            <a:avLst/>
          </a:prstGeom>
        </p:spPr>
        <p:txBody>
          <a:bodyPr/>
          <a:lstStyle/>
          <a:p>
            <a:pPr>
              <a:defRPr sz="2300">
                <a:latin typeface="+mn-lt"/>
                <a:ea typeface="+mn-ea"/>
                <a:cs typeface="+mn-cs"/>
                <a:sym typeface="Arial"/>
              </a:defRPr>
            </a:pPr>
            <a:r>
              <a:t>Bénéfice du rire railleur :</a:t>
            </a:r>
            <a:br/>
            <a:r>
              <a:t>redécouvrir les fondamentaux </a:t>
            </a:r>
            <a:br/>
            <a:r>
              <a:t>avec le plaisir de l’enfance (1)</a:t>
            </a:r>
          </a:p>
        </p:txBody>
      </p:sp>
      <p:sp>
        <p:nvSpPr>
          <p:cNvPr id="282" name="Quand un [...] s’appuie sur un mur, le mur s’écroule. Pourquoi ?  – Parce que c’est toujours le plus intelligent qui cède……"/>
          <p:cNvSpPr txBox="1">
            <a:spLocks noGrp="1"/>
          </p:cNvSpPr>
          <p:nvPr>
            <p:ph type="body" idx="1"/>
          </p:nvPr>
        </p:nvSpPr>
        <p:spPr>
          <a:xfrm>
            <a:off x="685800" y="1981200"/>
            <a:ext cx="8056870" cy="4876800"/>
          </a:xfrm>
          <a:prstGeom prst="rect">
            <a:avLst/>
          </a:prstGeom>
        </p:spPr>
        <p:txBody>
          <a:bodyPr/>
          <a:lstStyle/>
          <a:p>
            <a:pPr>
              <a:buSzTx/>
              <a:buFont typeface="Wingdings"/>
              <a:buNone/>
              <a:defRPr sz="2100"/>
            </a:pPr>
            <a:endParaRPr dirty="0"/>
          </a:p>
          <a:p>
            <a:pPr marL="40640" indent="0">
              <a:buNone/>
              <a:defRPr sz="2100"/>
            </a:pPr>
            <a:r>
              <a:rPr b="1" i="1" dirty="0" smtClean="0"/>
              <a:t>Quand un [...] s’appuie sur un mur, le mur s’écroule. Pourquoi ? </a:t>
            </a:r>
            <a:br>
              <a:rPr b="1" i="1" dirty="0" smtClean="0"/>
            </a:br>
            <a:r>
              <a:rPr b="1" i="1" dirty="0" smtClean="0"/>
              <a:t>– Parce que c’est toujours le plus intelligent qui cède…</a:t>
            </a:r>
            <a:br>
              <a:rPr b="1" i="1" dirty="0" smtClean="0"/>
            </a:br>
            <a:r>
              <a:rPr dirty="0" smtClean="0"/>
              <a:t/>
            </a:r>
            <a:br>
              <a:rPr dirty="0" smtClean="0"/>
            </a:br>
            <a:endParaRPr b="1" i="1" dirty="0" smtClean="0"/>
          </a:p>
          <a:p>
            <a:pPr marL="40640" indent="0">
              <a:buNone/>
            </a:pPr>
            <a:r>
              <a:rPr sz="2100" b="1" i="1" dirty="0" smtClean="0"/>
              <a:t>Pourquoi </a:t>
            </a:r>
            <a:r>
              <a:rPr sz="2100" b="1" i="1" dirty="0"/>
              <a:t>les [...] ne font-ils pas de ski nautique ? </a:t>
            </a:r>
            <a:br>
              <a:rPr sz="2100" b="1" i="1" dirty="0"/>
            </a:br>
            <a:r>
              <a:rPr sz="2100" b="1" i="1" dirty="0"/>
              <a:t>Réponse : </a:t>
            </a:r>
            <a:br>
              <a:rPr sz="2100" b="1" i="1" dirty="0"/>
            </a:br>
            <a:r>
              <a:rPr sz="2100" b="1" i="1" dirty="0"/>
              <a:t>– Parce que chez eux, il n’y a pas de lac en pente... </a:t>
            </a:r>
            <a:r>
              <a:rPr sz="1600" dirty="0">
                <a:latin typeface="ＭＳ ゴシック"/>
                <a:ea typeface="ＭＳ ゴシック"/>
                <a:cs typeface="ＭＳ ゴシック"/>
                <a:sym typeface="ＭＳ ゴシック"/>
              </a:rPr>
              <a:t/>
            </a:r>
            <a:br>
              <a:rPr sz="1600" dirty="0">
                <a:latin typeface="ＭＳ ゴシック"/>
                <a:ea typeface="ＭＳ ゴシック"/>
                <a:cs typeface="ＭＳ ゴシック"/>
                <a:sym typeface="ＭＳ ゴシック"/>
              </a:rPr>
            </a:br>
            <a:endParaRPr sz="1600" dirty="0">
              <a:latin typeface="ＭＳ ゴシック"/>
              <a:ea typeface="ＭＳ ゴシック"/>
              <a:cs typeface="ＭＳ ゴシック"/>
              <a:sym typeface="ＭＳ ゴシック"/>
            </a:endParaRPr>
          </a:p>
        </p:txBody>
      </p:sp>
    </p:spTree>
  </p:cSld>
  <p:clrMapOvr>
    <a:masterClrMapping/>
  </p:clrMapOvr>
  <mc:AlternateContent xmlns:mc="http://schemas.openxmlformats.org/markup-compatibility/2006" xmlns:p14="http://schemas.microsoft.com/office/powerpoint/2010/main">
    <mc:Choice xmlns="" xmlns:m="http://schemas.openxmlformats.org/officeDocument/2006/math" xmlns:a14="http://schemas.microsoft.com/office/drawing/2010/main" xmlns:p15="http://schemas.microsoft.com/office/powerpoint/2012/main" Requires="p15">
      <p:transition xmlns:p14="http://schemas.microsoft.com/office/powerpoint/2010/main" spd="slow" advClick="1" p14:dur="1500">
        <p15:prstTrans prst="pageCurlDouble"/>
      </p:transition>
    </mc:Choice>
    <mc:Choice Requires="p14">
      <p:transition spd="slow" p14:dur="1500">
        <p14:prism dir="d"/>
      </p:transition>
    </mc:Choice>
    <mc:Fallback xmlns="" xmlns:m="http://schemas.openxmlformats.org/officeDocument/2006/math" xmlns:a14="http://schemas.microsoft.com/office/drawing/2010/main">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xit" presetSubtype="4" fill="hold" grpId="2" nodeType="clickEffect">
                                  <p:stCondLst>
                                    <p:cond delay="0"/>
                                  </p:stCondLst>
                                  <p:iterate>
                                    <p:tmAbs val="0"/>
                                  </p:iterate>
                                  <p:childTnLst>
                                    <p:anim calcmode="lin" valueType="num">
                                      <p:cBhvr>
                                        <p:cTn id="6" dur="2500" fill="hold"/>
                                        <p:tgtEl>
                                          <p:spTgt spid="282"/>
                                        </p:tgtEl>
                                        <p:attrNameLst>
                                          <p:attrName>ppt_x</p:attrName>
                                        </p:attrNameLst>
                                      </p:cBhvr>
                                      <p:tavLst>
                                        <p:tav tm="0">
                                          <p:val>
                                            <p:strVal val="ppt_x"/>
                                          </p:val>
                                        </p:tav>
                                        <p:tav tm="100000">
                                          <p:val>
                                            <p:strVal val="ppt_x"/>
                                          </p:val>
                                        </p:tav>
                                      </p:tavLst>
                                    </p:anim>
                                    <p:anim calcmode="lin" valueType="num">
                                      <p:cBhvr>
                                        <p:cTn id="7" dur="2500" fill="hold"/>
                                        <p:tgtEl>
                                          <p:spTgt spid="282"/>
                                        </p:tgtEl>
                                        <p:attrNameLst>
                                          <p:attrName>ppt_y</p:attrName>
                                        </p:attrNameLst>
                                      </p:cBhvr>
                                      <p:tavLst>
                                        <p:tav tm="0">
                                          <p:val>
                                            <p:strVal val="ppt_y"/>
                                          </p:val>
                                        </p:tav>
                                        <p:tav tm="100000">
                                          <p:val>
                                            <p:strVal val="1+ppt_h/2"/>
                                          </p:val>
                                        </p:tav>
                                      </p:tavLst>
                                    </p:anim>
                                    <p:set>
                                      <p:cBhvr>
                                        <p:cTn id="8" fill="hold">
                                          <p:stCondLst>
                                            <p:cond delay="2499"/>
                                          </p:stCondLst>
                                        </p:cTn>
                                        <p:tgtEl>
                                          <p:spTgt spid="2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 grpId="2" animBg="1" advAuto="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285" name="Bénéfice du rire railleur : redécouvrir les fondamentaux  avec le plaisir de l’enfance (2)"/>
          <p:cNvSpPr txBox="1">
            <a:spLocks noGrp="1"/>
          </p:cNvSpPr>
          <p:nvPr>
            <p:ph type="title"/>
          </p:nvPr>
        </p:nvSpPr>
        <p:spPr>
          <a:xfrm>
            <a:off x="711200" y="381000"/>
            <a:ext cx="7772400" cy="1600200"/>
          </a:xfrm>
          <a:prstGeom prst="rect">
            <a:avLst/>
          </a:prstGeom>
        </p:spPr>
        <p:txBody>
          <a:bodyPr/>
          <a:lstStyle/>
          <a:p>
            <a:pPr>
              <a:defRPr sz="2300">
                <a:latin typeface="+mn-lt"/>
                <a:ea typeface="+mn-ea"/>
                <a:cs typeface="+mn-cs"/>
                <a:sym typeface="Arial"/>
              </a:defRPr>
            </a:pPr>
            <a:r>
              <a:rPr dirty="0"/>
              <a:t>Bénéfice du rire railleur :</a:t>
            </a:r>
            <a:br>
              <a:rPr dirty="0"/>
            </a:br>
            <a:r>
              <a:rPr dirty="0"/>
              <a:t>redécouvrir les fondamentaux </a:t>
            </a:r>
            <a:br>
              <a:rPr dirty="0"/>
            </a:br>
            <a:r>
              <a:rPr dirty="0"/>
              <a:t>avec le plaisir de l’enfance (2)</a:t>
            </a:r>
          </a:p>
        </p:txBody>
      </p:sp>
      <p:sp>
        <p:nvSpPr>
          <p:cNvPr id="286" name="Extrait du recueil antique de 265 blagues intitulé Philogelos.  Les « têtes de Turc » (Oups ! qu’ai-je dit ?), les victimes de ces « blagues belges » sont ici les citoyens d'Abdère, de Kymé et de Sidon :…"/>
          <p:cNvSpPr txBox="1"/>
          <p:nvPr/>
        </p:nvSpPr>
        <p:spPr>
          <a:xfrm>
            <a:off x="588792" y="1555246"/>
            <a:ext cx="8253526" cy="550407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83540" indent="-342900">
              <a:spcBef>
                <a:spcPts val="300"/>
              </a:spcBef>
              <a:buClr>
                <a:srgbClr val="4E0500"/>
              </a:buClr>
              <a:buFont typeface="Wingdings"/>
              <a:defRPr sz="1600"/>
            </a:pPr>
            <a:endParaRPr dirty="0"/>
          </a:p>
          <a:p>
            <a:pPr marL="40640">
              <a:spcBef>
                <a:spcPts val="300"/>
              </a:spcBef>
              <a:buClr>
                <a:srgbClr val="4E0500"/>
              </a:buClr>
              <a:buSzPct val="100000"/>
              <a:defRPr sz="1600"/>
            </a:pPr>
            <a:r>
              <a:rPr dirty="0"/>
              <a:t>Extrait du recueil antique de 265 blagues intitulé </a:t>
            </a:r>
            <a:r>
              <a:rPr i="1" dirty="0"/>
              <a:t>Philogelos.</a:t>
            </a:r>
            <a:r>
              <a:rPr dirty="0"/>
              <a:t> </a:t>
            </a:r>
            <a:br>
              <a:rPr dirty="0"/>
            </a:br>
            <a:r>
              <a:rPr dirty="0"/>
              <a:t>Les « têtes de Turc » (</a:t>
            </a:r>
            <a:r>
              <a:rPr i="1" dirty="0"/>
              <a:t>Oups !</a:t>
            </a:r>
            <a:r>
              <a:rPr dirty="0"/>
              <a:t> qu’ai-je dit ?), les victimes de ces « blagues belges » sont ici les citoyens d'Abdère, de Kymé et de Sidon :</a:t>
            </a:r>
          </a:p>
          <a:p>
            <a:pPr marL="0">
              <a:spcBef>
                <a:spcPts val="300"/>
              </a:spcBef>
              <a:defRPr sz="1600"/>
            </a:pPr>
            <a:endParaRPr dirty="0"/>
          </a:p>
          <a:p>
            <a:pPr marL="40640">
              <a:spcBef>
                <a:spcPts val="300"/>
              </a:spcBef>
              <a:buClr>
                <a:srgbClr val="4E0500"/>
              </a:buClr>
              <a:buSzPct val="100000"/>
              <a:defRPr sz="1600" b="1" i="1"/>
            </a:pPr>
            <a:r>
              <a:rPr b="0" i="0" dirty="0"/>
              <a:t>(n° 154) </a:t>
            </a:r>
            <a:r>
              <a:rPr dirty="0"/>
              <a:t/>
            </a:r>
            <a:br>
              <a:rPr dirty="0"/>
            </a:br>
            <a:r>
              <a:rPr dirty="0"/>
              <a:t>Lors des funérailles d'un illustre citoyen de Cumes, un quidam, étranger à la ville, demande à ceux qui suivent le cortège : </a:t>
            </a:r>
            <a:br>
              <a:rPr dirty="0"/>
            </a:br>
            <a:r>
              <a:rPr i="0" dirty="0"/>
              <a:t>« – Qui est le mort ? » </a:t>
            </a:r>
            <a:r>
              <a:rPr dirty="0"/>
              <a:t>Un habitant se retourne et répond en montrant le corbillard : </a:t>
            </a:r>
            <a:br>
              <a:rPr dirty="0"/>
            </a:br>
            <a:r>
              <a:rPr i="0" dirty="0"/>
              <a:t>« – C'est celui qui est couché dans le cercueil. »</a:t>
            </a:r>
            <a:br>
              <a:rPr i="0" dirty="0"/>
            </a:br>
            <a:r>
              <a:rPr lang="fr-FR" i="0" dirty="0" smtClean="0"/>
              <a:t/>
            </a:r>
            <a:br>
              <a:rPr lang="fr-FR" i="0" dirty="0" smtClean="0"/>
            </a:br>
            <a:r>
              <a:rPr b="0" i="0" dirty="0" smtClean="0"/>
              <a:t>(</a:t>
            </a:r>
            <a:r>
              <a:rPr b="0" i="0" dirty="0"/>
              <a:t>n° 133)</a:t>
            </a:r>
            <a:br>
              <a:rPr b="0" i="0" dirty="0"/>
            </a:br>
            <a:r>
              <a:rPr dirty="0" smtClean="0"/>
              <a:t>C’est </a:t>
            </a:r>
            <a:r>
              <a:rPr dirty="0"/>
              <a:t>un homme qui demande à un pêcheur de Sidon : </a:t>
            </a:r>
            <a:r>
              <a:rPr lang="fr-FR" dirty="0" smtClean="0"/>
              <a:t/>
            </a:r>
            <a:br>
              <a:rPr lang="fr-FR" dirty="0" smtClean="0"/>
            </a:br>
            <a:r>
              <a:rPr dirty="0" smtClean="0"/>
              <a:t> </a:t>
            </a:r>
            <a:r>
              <a:rPr dirty="0"/>
              <a:t>« – Est-ce que vous avez des </a:t>
            </a:r>
            <a:r>
              <a:rPr i="0" dirty="0"/>
              <a:t>crabes</a:t>
            </a:r>
            <a:r>
              <a:rPr dirty="0"/>
              <a:t> dans votre </a:t>
            </a:r>
            <a:r>
              <a:rPr i="0" dirty="0"/>
              <a:t>bourriche</a:t>
            </a:r>
            <a:r>
              <a:rPr dirty="0"/>
              <a:t> </a:t>
            </a:r>
            <a:r>
              <a:rPr dirty="0" smtClean="0"/>
              <a:t>?</a:t>
            </a:r>
            <a:r>
              <a:rPr lang="fr-FR" dirty="0" smtClean="0"/>
              <a:t/>
            </a:r>
            <a:br>
              <a:rPr lang="fr-FR" dirty="0" smtClean="0"/>
            </a:br>
            <a:r>
              <a:rPr dirty="0" smtClean="0"/>
              <a:t> </a:t>
            </a:r>
            <a:r>
              <a:rPr dirty="0"/>
              <a:t>Celui-ci comprend :        </a:t>
            </a:r>
            <a:r>
              <a:rPr lang="fr-FR" dirty="0" smtClean="0"/>
              <a:t/>
            </a:r>
            <a:br>
              <a:rPr lang="fr-FR" dirty="0" smtClean="0"/>
            </a:br>
            <a:r>
              <a:rPr dirty="0" smtClean="0"/>
              <a:t> </a:t>
            </a:r>
            <a:r>
              <a:rPr dirty="0"/>
              <a:t>« Est-ce que vous avez des chancres (</a:t>
            </a:r>
            <a:r>
              <a:rPr i="0" dirty="0"/>
              <a:t>pagouros, karkinos</a:t>
            </a:r>
            <a:r>
              <a:rPr dirty="0"/>
              <a:t>) dans vos bourses </a:t>
            </a:r>
            <a:r>
              <a:rPr lang="fr-FR" dirty="0" smtClean="0"/>
              <a:t>  </a:t>
            </a:r>
            <a:r>
              <a:rPr dirty="0" smtClean="0"/>
              <a:t>(</a:t>
            </a:r>
            <a:r>
              <a:rPr i="0" dirty="0"/>
              <a:t>kurtis</a:t>
            </a:r>
            <a:r>
              <a:rPr dirty="0"/>
              <a:t>) ? » et répond furieux </a:t>
            </a:r>
            <a:r>
              <a:rPr dirty="0" smtClean="0"/>
              <a:t>:</a:t>
            </a:r>
            <a:r>
              <a:rPr lang="fr-FR" dirty="0" smtClean="0"/>
              <a:t/>
            </a:r>
            <a:br>
              <a:rPr lang="fr-FR" dirty="0" smtClean="0"/>
            </a:br>
            <a:r>
              <a:rPr dirty="0" smtClean="0"/>
              <a:t>«</a:t>
            </a:r>
            <a:r>
              <a:rPr dirty="0"/>
              <a:t>  – Et vous ? est-ce que vous avez des morpions sur la poitrine ? »</a:t>
            </a:r>
          </a:p>
          <a:p>
            <a:pPr marL="0">
              <a:spcBef>
                <a:spcPts val="300"/>
              </a:spcBef>
              <a:defRPr sz="1600" b="1" i="1"/>
            </a:pPr>
            <a:endParaRPr dirty="0"/>
          </a:p>
          <a:p>
            <a:pPr marL="0">
              <a:spcBef>
                <a:spcPts val="300"/>
              </a:spcBef>
              <a:defRPr b="1" i="1"/>
            </a:pPr>
            <a:r>
              <a:rPr sz="1600" b="0" i="0" dirty="0">
                <a:latin typeface="ＭＳ ゴシック"/>
                <a:ea typeface="ＭＳ ゴシック"/>
                <a:cs typeface="ＭＳ ゴシック"/>
                <a:sym typeface="ＭＳ ゴシック"/>
              </a:rPr>
              <a:t/>
            </a:r>
            <a:br>
              <a:rPr sz="1600" b="0" i="0" dirty="0">
                <a:latin typeface="ＭＳ ゴシック"/>
                <a:ea typeface="ＭＳ ゴシック"/>
                <a:cs typeface="ＭＳ ゴシック"/>
                <a:sym typeface="ＭＳ ゴシック"/>
              </a:rPr>
            </a:br>
            <a:endParaRPr sz="1600" b="0" i="0" dirty="0">
              <a:latin typeface="ＭＳ ゴシック"/>
              <a:ea typeface="ＭＳ ゴシック"/>
              <a:cs typeface="ＭＳ ゴシック"/>
              <a:sym typeface="ＭＳ ゴシック"/>
            </a:endParaRPr>
          </a:p>
        </p:txBody>
      </p:sp>
    </p:spTree>
  </p:cSld>
  <p:clrMapOvr>
    <a:masterClrMapping/>
  </p:clrMapOvr>
  <mc:AlternateContent xmlns:mc="http://schemas.openxmlformats.org/markup-compatibility/2006" xmlns:p14="http://schemas.microsoft.com/office/powerpoint/2010/main">
    <mc:Choice xmlns="" xmlns:m="http://schemas.openxmlformats.org/officeDocument/2006/math" xmlns:a14="http://schemas.microsoft.com/office/drawing/2010/main" xmlns:p15="http://schemas.microsoft.com/office/powerpoint/2012/main" Requires="p15">
      <p:transition xmlns:p14="http://schemas.microsoft.com/office/powerpoint/2010/main" spd="fast" advClick="1" p14:dur="750">
        <p15:prstTrans prst="peelOff" invX="1"/>
      </p:transition>
    </mc:Choice>
    <mc:Choice Requires="p14">
      <p:transition spd="med">
        <p:wipe/>
      </p:transition>
    </mc:Choice>
    <mc:Fallback xmlns="" xmlns:m="http://schemas.openxmlformats.org/officeDocument/2006/math" xmlns:a14="http://schemas.microsoft.com/office/drawing/2010/main">
      <p:transition spd="fast">
        <p:fade/>
      </p:transitio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289" name="Quand on rit, ça découvre les dents…"/>
          <p:cNvSpPr txBox="1">
            <a:spLocks noGrp="1"/>
          </p:cNvSpPr>
          <p:nvPr>
            <p:ph type="title"/>
          </p:nvPr>
        </p:nvSpPr>
        <p:spPr>
          <a:xfrm>
            <a:off x="685800" y="99065"/>
            <a:ext cx="7772400" cy="1600201"/>
          </a:xfrm>
          <a:prstGeom prst="rect">
            <a:avLst/>
          </a:prstGeom>
        </p:spPr>
        <p:txBody>
          <a:bodyPr/>
          <a:lstStyle>
            <a:lvl1pPr>
              <a:defRPr sz="2800">
                <a:latin typeface="+mn-lt"/>
                <a:ea typeface="+mn-ea"/>
                <a:cs typeface="+mn-cs"/>
                <a:sym typeface="Arial"/>
              </a:defRPr>
            </a:lvl1pPr>
          </a:lstStyle>
          <a:p>
            <a:r>
              <a:t>Quand on rit, ça découvre les dents…</a:t>
            </a:r>
          </a:p>
        </p:txBody>
      </p:sp>
      <p:pic>
        <p:nvPicPr>
          <p:cNvPr id="290" name="bouledog.jpg" descr="bouledog.jpg"/>
          <p:cNvPicPr>
            <a:picLocks noChangeAspect="1"/>
          </p:cNvPicPr>
          <p:nvPr/>
        </p:nvPicPr>
        <p:blipFill>
          <a:blip r:embed="rId3">
            <a:extLst/>
          </a:blip>
          <a:stretch>
            <a:fillRect/>
          </a:stretch>
        </p:blipFill>
        <p:spPr>
          <a:xfrm>
            <a:off x="2833120" y="1677978"/>
            <a:ext cx="3136159" cy="3502044"/>
          </a:xfrm>
          <a:prstGeom prst="rect">
            <a:avLst/>
          </a:prstGeom>
        </p:spPr>
      </p:pic>
      <p:sp>
        <p:nvSpPr>
          <p:cNvPr id="291" name="Dessin de Heine, “Le bouledogue rouge”…"/>
          <p:cNvSpPr txBox="1"/>
          <p:nvPr/>
        </p:nvSpPr>
        <p:spPr>
          <a:xfrm>
            <a:off x="2000894" y="5275243"/>
            <a:ext cx="4800611" cy="67749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a:defRPr sz="2000"/>
            </a:pPr>
            <a:r>
              <a:t>Dessin de Heine, “Le bouledogue rouge”</a:t>
            </a:r>
          </a:p>
          <a:p>
            <a:pPr algn="ctr">
              <a:defRPr sz="2000"/>
            </a:pPr>
            <a:r>
              <a:t>pour </a:t>
            </a:r>
            <a:r>
              <a:rPr i="1"/>
              <a:t>Simplicissimus</a:t>
            </a:r>
            <a:r>
              <a:t> (1897, Allemagne)</a:t>
            </a:r>
          </a:p>
        </p:txBody>
      </p:sp>
    </p:spTree>
  </p:cSld>
  <p:clrMapOvr>
    <a:masterClrMapping/>
  </p:clrMapOvr>
  <mc:AlternateContent xmlns:mc="http://schemas.openxmlformats.org/markup-compatibility/2006" xmlns:p14="http://schemas.microsoft.com/office/powerpoint/2010/main">
    <mc:Choice xmlns="" xmlns:m="http://schemas.openxmlformats.org/officeDocument/2006/math" xmlns:a14="http://schemas.microsoft.com/office/drawing/2010/main" xmlns:p15="http://schemas.microsoft.com/office/powerpoint/2012/main" Requires="p15">
      <p:transition xmlns:p14="http://schemas.microsoft.com/office/powerpoint/2010/main" spd="fast" advClick="1" p14:dur="750">
        <p15:prstTrans prst="peelOff" invX="1"/>
      </p:transition>
    </mc:Choice>
    <mc:Choice Requires="p14">
      <p:transition spd="med">
        <p:wipe/>
      </p:transition>
    </mc:Choice>
    <mc:Fallback xmlns="" xmlns:m="http://schemas.openxmlformats.org/officeDocument/2006/math" xmlns:a14="http://schemas.microsoft.com/office/drawing/2010/main">
      <p:transition spd="fast">
        <p:fade/>
      </p:transitio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294" name="Texte"/>
          <p:cNvSpPr txBox="1"/>
          <p:nvPr/>
        </p:nvSpPr>
        <p:spPr>
          <a:xfrm>
            <a:off x="732967" y="2604684"/>
            <a:ext cx="154941" cy="8028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
            </a:r>
            <a:br/>
            <a:endParaRPr/>
          </a:p>
        </p:txBody>
      </p:sp>
      <p:sp>
        <p:nvSpPr>
          <p:cNvPr id="295" name="« Montrer les dents »… « Avoir les dents longues »… « Avoir les dents qui rayent le parquet »…"/>
          <p:cNvSpPr txBox="1">
            <a:spLocks noGrp="1"/>
          </p:cNvSpPr>
          <p:nvPr>
            <p:ph type="title"/>
          </p:nvPr>
        </p:nvSpPr>
        <p:spPr>
          <a:xfrm>
            <a:off x="685800" y="99065"/>
            <a:ext cx="7772400" cy="1600201"/>
          </a:xfrm>
          <a:prstGeom prst="rect">
            <a:avLst/>
          </a:prstGeom>
        </p:spPr>
        <p:txBody>
          <a:bodyPr/>
          <a:lstStyle/>
          <a:p>
            <a:pPr>
              <a:defRPr sz="2800">
                <a:latin typeface="+mn-lt"/>
                <a:ea typeface="+mn-ea"/>
                <a:cs typeface="+mn-cs"/>
                <a:sym typeface="Arial"/>
              </a:defRPr>
            </a:pPr>
            <a:r>
              <a:rPr sz="2400" dirty="0"/>
              <a:t>« Montrer les dents »…</a:t>
            </a:r>
            <a:br>
              <a:rPr sz="2400" dirty="0"/>
            </a:br>
            <a:r>
              <a:rPr sz="2400" dirty="0"/>
              <a:t>« Avoir les dents longues »…</a:t>
            </a:r>
            <a:br>
              <a:rPr sz="2400" dirty="0"/>
            </a:br>
            <a:r>
              <a:rPr sz="2400" dirty="0"/>
              <a:t>« Avoir les dents qui rayent le parquet »…</a:t>
            </a:r>
          </a:p>
        </p:txBody>
      </p:sp>
      <p:sp>
        <p:nvSpPr>
          <p:cNvPr id="296" name="Les caractéristiques de la dentition sont supposées trahir une ambition ou un appétit de pouvoir par trop excessif pour qui brigue le pouvoir :"/>
          <p:cNvSpPr txBox="1"/>
          <p:nvPr/>
        </p:nvSpPr>
        <p:spPr>
          <a:xfrm>
            <a:off x="323346" y="1579225"/>
            <a:ext cx="8497308" cy="6275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defRPr sz="1800" i="1"/>
            </a:lvl1pPr>
          </a:lstStyle>
          <a:p>
            <a:r>
              <a:t>Les caractéristiques de la dentition sont supposées trahir une ambition ou un appétit de pouvoir par trop excessif pour qui brigue le pouvoir :</a:t>
            </a:r>
          </a:p>
        </p:txBody>
      </p:sp>
      <p:pic>
        <p:nvPicPr>
          <p:cNvPr id="297" name="Capture d'écran 2016-05-18 08.44.47.jpg" descr="Capture d'écran 2016-05-18 08.44.47.jpg"/>
          <p:cNvPicPr>
            <a:picLocks noChangeAspect="1"/>
          </p:cNvPicPr>
          <p:nvPr/>
        </p:nvPicPr>
        <p:blipFill>
          <a:blip r:embed="rId3">
            <a:extLst/>
          </a:blip>
          <a:stretch>
            <a:fillRect/>
          </a:stretch>
        </p:blipFill>
        <p:spPr>
          <a:xfrm>
            <a:off x="5184749" y="2871993"/>
            <a:ext cx="3670270" cy="3817081"/>
          </a:xfrm>
          <a:prstGeom prst="rect">
            <a:avLst/>
          </a:prstGeom>
        </p:spPr>
      </p:pic>
      <p:pic>
        <p:nvPicPr>
          <p:cNvPr id="298" name="stjerome2.jpg" descr="stjerome2.jpg"/>
          <p:cNvPicPr>
            <a:picLocks noChangeAspect="1"/>
          </p:cNvPicPr>
          <p:nvPr/>
        </p:nvPicPr>
        <p:blipFill>
          <a:blip r:embed="rId4">
            <a:extLst/>
          </a:blip>
          <a:stretch>
            <a:fillRect/>
          </a:stretch>
        </p:blipFill>
        <p:spPr>
          <a:xfrm>
            <a:off x="242171" y="3541426"/>
            <a:ext cx="4577618" cy="3158556"/>
          </a:xfrm>
          <a:prstGeom prst="rect">
            <a:avLst/>
          </a:prstGeom>
        </p:spPr>
      </p:pic>
      <p:sp>
        <p:nvSpPr>
          <p:cNvPr id="299" name="Saint Jérôme (347-420) et François Mitterand ont quelque chose en commun :…"/>
          <p:cNvSpPr txBox="1"/>
          <p:nvPr/>
        </p:nvSpPr>
        <p:spPr>
          <a:xfrm>
            <a:off x="632597" y="2293625"/>
            <a:ext cx="5020616" cy="116092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b="1"/>
            </a:pPr>
            <a:r>
              <a:t>Saint Jérôme (347-420) et François Mitterand</a:t>
            </a:r>
            <a:br/>
            <a:r>
              <a:t>ont quelque chose en commun :</a:t>
            </a:r>
          </a:p>
          <a:p>
            <a:pPr>
              <a:defRPr b="1"/>
            </a:pPr>
            <a:r>
              <a:rPr sz="1800"/>
              <a:t>Ils se sont fait limer les dents </a:t>
            </a:r>
          </a:p>
          <a:p>
            <a:pPr>
              <a:defRPr b="1"/>
            </a:pPr>
            <a:r>
              <a:rPr sz="1800"/>
              <a:t>(</a:t>
            </a:r>
            <a:r>
              <a:rPr sz="1800" i="1"/>
              <a:t>mais pas pour les mêmes raisons…</a:t>
            </a:r>
            <a:r>
              <a:rPr sz="1800"/>
              <a:t>)</a:t>
            </a:r>
          </a:p>
        </p:txBody>
      </p:sp>
    </p:spTree>
  </p:cSld>
  <p:clrMapOvr>
    <a:masterClrMapping/>
  </p:clrMapOvr>
  <mc:AlternateContent xmlns:mc="http://schemas.openxmlformats.org/markup-compatibility/2006" xmlns:p14="http://schemas.microsoft.com/office/powerpoint/2010/main">
    <mc:Choice xmlns="" xmlns:m="http://schemas.openxmlformats.org/officeDocument/2006/math" xmlns:a14="http://schemas.microsoft.com/office/drawing/2010/main" xmlns:p15="http://schemas.microsoft.com/office/powerpoint/2012/main" Requires="p15">
      <p:transition xmlns:p14="http://schemas.microsoft.com/office/powerpoint/2010/main" spd="fast" advClick="1" p14:dur="750">
        <p15:prstTrans prst="peelOff" invX="1"/>
      </p:transition>
    </mc:Choice>
    <mc:Choice Requires="p14">
      <p:transition spd="med">
        <p:wipe/>
      </p:transition>
    </mc:Choice>
    <mc:Fallback xmlns="" xmlns:m="http://schemas.openxmlformats.org/officeDocument/2006/math" xmlns:a14="http://schemas.microsoft.com/office/drawing/2010/main">
      <p:transition spd="fast">
        <p:fade/>
      </p:transitio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302" name="« Le rire est au fond satanique,  il est donc profondément humain. » (Baudelaire) Curiosités Esthétiques (1855)"/>
          <p:cNvSpPr txBox="1">
            <a:spLocks noGrp="1"/>
          </p:cNvSpPr>
          <p:nvPr>
            <p:ph type="title"/>
          </p:nvPr>
        </p:nvSpPr>
        <p:spPr>
          <a:xfrm>
            <a:off x="685800" y="99065"/>
            <a:ext cx="7772400" cy="1600201"/>
          </a:xfrm>
          <a:prstGeom prst="rect">
            <a:avLst/>
          </a:prstGeom>
        </p:spPr>
        <p:txBody>
          <a:bodyPr/>
          <a:lstStyle/>
          <a:p>
            <a:pPr>
              <a:defRPr sz="2800">
                <a:latin typeface="+mn-lt"/>
                <a:ea typeface="+mn-ea"/>
                <a:cs typeface="+mn-cs"/>
                <a:sym typeface="Arial"/>
              </a:defRPr>
            </a:pPr>
            <a:r>
              <a:rPr sz="2300"/>
              <a:t>« Le rire est au fond satanique, </a:t>
            </a:r>
            <a:br>
              <a:rPr sz="2300"/>
            </a:br>
            <a:r>
              <a:rPr sz="2300"/>
              <a:t>il est donc profondément humain. » (Baudelaire)</a:t>
            </a:r>
            <a:r>
              <a:t/>
            </a:r>
            <a:br/>
            <a:r>
              <a:rPr sz="1600" i="1"/>
              <a:t>Curiosités Esthétiques</a:t>
            </a:r>
            <a:r>
              <a:rPr sz="1600"/>
              <a:t> (1855)</a:t>
            </a:r>
          </a:p>
        </p:txBody>
      </p:sp>
      <p:sp>
        <p:nvSpPr>
          <p:cNvPr id="303" name="Texte"/>
          <p:cNvSpPr txBox="1"/>
          <p:nvPr/>
        </p:nvSpPr>
        <p:spPr>
          <a:xfrm>
            <a:off x="732967" y="2604684"/>
            <a:ext cx="154941" cy="8028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
            </a:r>
            <a:br/>
            <a:endParaRPr/>
          </a:p>
        </p:txBody>
      </p:sp>
      <p:sp>
        <p:nvSpPr>
          <p:cNvPr id="304" name="Que signifie cette cruauté du rire ?  C’est, le plus souvent, une défense. Elle permet au rieur de se conforter dans sa vérité et dans sa normalité. Voici une anecdote tirée de Cicéron (De Oratore, II, LX, 245) :…"/>
          <p:cNvSpPr txBox="1"/>
          <p:nvPr/>
        </p:nvSpPr>
        <p:spPr>
          <a:xfrm>
            <a:off x="212403" y="1560663"/>
            <a:ext cx="8493647" cy="51745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700"/>
            </a:pPr>
            <a:r>
              <a:rPr dirty="0"/>
              <a:t>Que signifie cette cruauté du rire ? </a:t>
            </a:r>
            <a:br>
              <a:rPr dirty="0"/>
            </a:br>
            <a:r>
              <a:rPr dirty="0"/>
              <a:t>C’est, le plus souvent, une défense. Elle permet au rieur de se conforter dans sa vérité et dans sa normalité. Voici une anecdote tirée de Cicéron (</a:t>
            </a:r>
            <a:r>
              <a:rPr i="1" dirty="0"/>
              <a:t>De Oratore</a:t>
            </a:r>
            <a:r>
              <a:rPr dirty="0"/>
              <a:t>, II, LX, 245) :</a:t>
            </a:r>
          </a:p>
          <a:p>
            <a:pPr>
              <a:defRPr sz="1700"/>
            </a:pPr>
            <a:endParaRPr dirty="0"/>
          </a:p>
          <a:p>
            <a:pPr>
              <a:defRPr sz="1700" b="1" i="1"/>
            </a:pPr>
            <a:r>
              <a:rPr dirty="0"/>
              <a:t>“On produisit dans une cause, un témoin de toute petite taille.</a:t>
            </a:r>
          </a:p>
          <a:p>
            <a:pPr>
              <a:defRPr sz="1700" b="1" i="1"/>
            </a:pPr>
            <a:r>
              <a:rPr dirty="0"/>
              <a:t>– Est-il permis de lui poser des questions ? demanda Philippe.</a:t>
            </a:r>
          </a:p>
          <a:p>
            <a:pPr>
              <a:defRPr sz="1700" b="1" i="1"/>
            </a:pPr>
            <a:r>
              <a:rPr dirty="0"/>
              <a:t>– Oui, répondit le président de l’enquête qui était pressé, pourvu que ce ne soit pas trop long.</a:t>
            </a:r>
          </a:p>
          <a:p>
            <a:pPr>
              <a:defRPr sz="1700" b="1" i="1"/>
            </a:pPr>
            <a:r>
              <a:rPr dirty="0"/>
              <a:t>– Tu n’as rien à craindre, reprit Philippe ; je serai court comme le témoin.</a:t>
            </a:r>
          </a:p>
          <a:p>
            <a:pPr>
              <a:defRPr sz="1700" b="1" i="1"/>
            </a:pPr>
            <a:r>
              <a:rPr dirty="0"/>
              <a:t>Le mot était drôle. Mais, parmi les juges siégeait L. Aurifex, de taille encore plus courte ; et tous les rieurs de se tourner vers lui. La raillerie parut déplacée.” </a:t>
            </a:r>
            <a:br>
              <a:rPr dirty="0"/>
            </a:br>
            <a:endParaRPr dirty="0"/>
          </a:p>
          <a:p>
            <a:pPr>
              <a:defRPr sz="1700"/>
            </a:pPr>
            <a:r>
              <a:rPr dirty="0"/>
              <a:t>Dans cet irrépressible : “et tous les rieurs de se tourner vers lui”, criant de vérité, la cruelle vérité du rire se délivre sans retenue. L. Aurifex (dont on ne sait rien par ailleurs) souffrait vraisemblablement de sa taille et sa notabilité (ou sa fonction) tenait sans doute les railleurs, et les autres, en respect – qui n’en pensaient pas moins. Et voilà cette construction de faux-semblants révélée et renversée par un bon mot qui ricoche sur sa cible pour atteindre un personnage apparemment hors d’atteinte ! Qui se découvre, en dépit de sa position, justiciable de la toise morale, de l’éthos commun.</a:t>
            </a:r>
          </a:p>
        </p:txBody>
      </p:sp>
    </p:spTree>
  </p:cSld>
  <p:clrMapOvr>
    <a:masterClrMapping/>
  </p:clrMapOvr>
  <mc:AlternateContent xmlns:mc="http://schemas.openxmlformats.org/markup-compatibility/2006" xmlns:p14="http://schemas.microsoft.com/office/powerpoint/2010/main">
    <mc:Choice xmlns="" xmlns:m="http://schemas.openxmlformats.org/officeDocument/2006/math" xmlns:a14="http://schemas.microsoft.com/office/drawing/2010/main" xmlns:p15="http://schemas.microsoft.com/office/powerpoint/2012/main" Requires="p15">
      <p:transition xmlns:p14="http://schemas.microsoft.com/office/powerpoint/2010/main" spd="fast" advClick="1" p14:dur="750">
        <p15:prstTrans prst="peelOff" invX="1"/>
      </p:transition>
    </mc:Choice>
    <mc:Choice Requires="p14">
      <p:transition spd="med">
        <p:wipe/>
      </p:transition>
    </mc:Choice>
    <mc:Fallback xmlns="" xmlns:m="http://schemas.openxmlformats.org/officeDocument/2006/math" xmlns:a14="http://schemas.microsoft.com/office/drawing/2010/main">
      <p:transition spd="fast">
        <p:fade/>
      </p:transition>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307" name="Il existe des dispositifs,  naturels et culturels, visant à neutraliser  l’agressivité du rire"/>
          <p:cNvSpPr txBox="1">
            <a:spLocks noGrp="1"/>
          </p:cNvSpPr>
          <p:nvPr>
            <p:ph type="title"/>
          </p:nvPr>
        </p:nvSpPr>
        <p:spPr>
          <a:xfrm>
            <a:off x="685800" y="99065"/>
            <a:ext cx="7772400" cy="1600201"/>
          </a:xfrm>
          <a:prstGeom prst="rect">
            <a:avLst/>
          </a:prstGeom>
        </p:spPr>
        <p:txBody>
          <a:bodyPr/>
          <a:lstStyle/>
          <a:p>
            <a:pPr>
              <a:defRPr sz="2800">
                <a:latin typeface="+mn-lt"/>
                <a:ea typeface="+mn-ea"/>
                <a:cs typeface="+mn-cs"/>
                <a:sym typeface="Arial"/>
              </a:defRPr>
            </a:pPr>
            <a:r>
              <a:t>Il existe des dispositifs, </a:t>
            </a:r>
            <a:br/>
            <a:r>
              <a:t>naturels et culturels, visant à neutraliser </a:t>
            </a:r>
            <a:br/>
            <a:r>
              <a:t>l’agressivité du rire</a:t>
            </a:r>
          </a:p>
        </p:txBody>
      </p:sp>
      <p:sp>
        <p:nvSpPr>
          <p:cNvPr id="308" name="Texte"/>
          <p:cNvSpPr txBox="1"/>
          <p:nvPr/>
        </p:nvSpPr>
        <p:spPr>
          <a:xfrm>
            <a:off x="732967" y="2604684"/>
            <a:ext cx="154941" cy="8028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
            </a:r>
            <a:br/>
            <a:endParaRPr/>
          </a:p>
        </p:txBody>
      </p:sp>
      <p:sp>
        <p:nvSpPr>
          <p:cNvPr id="309" name="Certaines coutumes, celle, notamment, qui consiste à noircir les dents des femmes doivent-elles être comprises dans la continuité du geste   - d’ailleurs inné à l’homme :  il a été mis en évidence chez les petits enfants aveugles-nés -…"/>
          <p:cNvSpPr txBox="1"/>
          <p:nvPr/>
        </p:nvSpPr>
        <p:spPr>
          <a:xfrm>
            <a:off x="147954" y="1473538"/>
            <a:ext cx="3582973" cy="447479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000"/>
            </a:pPr>
            <a:r>
              <a:t>Certaines coutumes, celle, notamment, qui consiste à noircir les dents des femmes doivent-elles être comprises dans la continuité du geste </a:t>
            </a:r>
            <a:br/>
            <a:r>
              <a:t/>
            </a:r>
            <a:br/>
            <a:r>
              <a:t>- d’ailleurs inné à l’homme : </a:t>
            </a:r>
            <a:br/>
            <a:r>
              <a:t>il a été mis en évidence chez les petits enfants aveugles-nés - </a:t>
            </a:r>
          </a:p>
          <a:p>
            <a:pPr>
              <a:defRPr sz="2000"/>
            </a:pPr>
            <a:r>
              <a:t/>
            </a:r>
            <a:br/>
            <a:r>
              <a:t>de rire </a:t>
            </a:r>
            <a:br/>
            <a:r>
              <a:t>en </a:t>
            </a:r>
            <a:r>
              <a:rPr b="1" i="1"/>
              <a:t>se détournant</a:t>
            </a:r>
            <a:r>
              <a:t>, </a:t>
            </a:r>
            <a:br/>
            <a:r>
              <a:t>en </a:t>
            </a:r>
            <a:r>
              <a:rPr b="1" i="1"/>
              <a:t>baissant la tête</a:t>
            </a:r>
            <a:r>
              <a:t> ou </a:t>
            </a:r>
            <a:br/>
            <a:r>
              <a:t>en </a:t>
            </a:r>
            <a:r>
              <a:rPr b="1" i="1"/>
              <a:t>se couvrant la bouche</a:t>
            </a:r>
            <a:r>
              <a:t> ?</a:t>
            </a:r>
          </a:p>
        </p:txBody>
      </p:sp>
      <p:sp>
        <p:nvSpPr>
          <p:cNvPr id="310" name="La “Dame qui aimait les insectes”, héroïne du conte du même nom, parfait cette excentricité en arborant des sourcils broussailleux (non épilés) et des dents natures. “Quelle horreur ! s’exclame une servante, ses sourcils, on dirait des chenilles poilues et ses dents, on dirait des chenilles pelées”. Un capitaine “qui s’intéresse à la jeune fille change d’avis à la vue des épais sourcils noirs qui donnent au visage une hardiesse déplaisante et surtout à l’aspect de ses dents non noircies qui brillent d’une manière horrible quand elle rit”. Le caractère effronté - urticant - d’une arcade sourcilleuse dénonce, par association, le caractère carnassier d’une denture d’écorché."/>
          <p:cNvSpPr txBox="1"/>
          <p:nvPr/>
        </p:nvSpPr>
        <p:spPr>
          <a:xfrm>
            <a:off x="4074840" y="2329568"/>
            <a:ext cx="4501976" cy="352395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600"/>
            </a:lvl1pPr>
          </a:lstStyle>
          <a:p>
            <a:r>
              <a:t>La “Dame qui aimait les insectes”, héroïne du conte du même nom, parfait cette excentricité en arborant des sourcils broussailleux (non épilés) et des dents natures. “Quelle horreur ! s’exclame une servante, ses sourcils, on dirait des chenilles poilues et ses dents, on dirait des chenilles pelées”. Un capitaine “qui s’intéresse à la jeune fille change d’avis à la vue des épais sourcils noirs qui donnent au visage une hardiesse déplaisante et surtout à l’aspect de ses dents non noircies qui brillent d’une manière horrible quand elle rit”. Le caractère effronté - urticant - d’une arcade sourcilleuse dénonce, par association, le caractère carnassier d’une denture d’écorché. </a:t>
            </a:r>
          </a:p>
        </p:txBody>
      </p:sp>
      <p:sp>
        <p:nvSpPr>
          <p:cNvPr id="311" name="Japon :"/>
          <p:cNvSpPr txBox="1"/>
          <p:nvPr/>
        </p:nvSpPr>
        <p:spPr>
          <a:xfrm>
            <a:off x="5610426" y="1654748"/>
            <a:ext cx="1238708" cy="44722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vl1pPr>
          </a:lstStyle>
          <a:p>
            <a:r>
              <a:t>Japon :</a:t>
            </a:r>
          </a:p>
        </p:txBody>
      </p:sp>
    </p:spTree>
  </p:cSld>
  <p:clrMapOvr>
    <a:masterClrMapping/>
  </p:clrMapOvr>
  <mc:AlternateContent xmlns:mc="http://schemas.openxmlformats.org/markup-compatibility/2006" xmlns:p14="http://schemas.microsoft.com/office/powerpoint/2010/main">
    <mc:Choice xmlns="" xmlns:m="http://schemas.openxmlformats.org/officeDocument/2006/math" xmlns:a14="http://schemas.microsoft.com/office/drawing/2010/main" xmlns:p15="http://schemas.microsoft.com/office/powerpoint/2012/main" Requires="p15">
      <p:transition xmlns:p14="http://schemas.microsoft.com/office/powerpoint/2010/main" spd="fast" advClick="1" p14:dur="750">
        <p15:prstTrans prst="peelOff" invX="1"/>
      </p:transition>
    </mc:Choice>
    <mc:Choice Requires="p14">
      <p:transition spd="med">
        <p:wipe/>
      </p:transition>
    </mc:Choice>
    <mc:Fallback xmlns="" xmlns:m="http://schemas.openxmlformats.org/officeDocument/2006/math" xmlns:a14="http://schemas.microsoft.com/office/drawing/2010/main">
      <p:transition spd="fast">
        <p:fade/>
      </p:transitio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314" name="Texte"/>
          <p:cNvSpPr txBox="1"/>
          <p:nvPr/>
        </p:nvSpPr>
        <p:spPr>
          <a:xfrm>
            <a:off x="732967" y="2604684"/>
            <a:ext cx="154941" cy="8028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
            </a:r>
            <a:br/>
            <a:endParaRPr/>
          </a:p>
        </p:txBody>
      </p:sp>
      <p:sp>
        <p:nvSpPr>
          <p:cNvPr id="315" name="Utamaro (~1795)                 -     Tsukioka Yoshitoshi (1839 - 1892)"/>
          <p:cNvSpPr txBox="1"/>
          <p:nvPr/>
        </p:nvSpPr>
        <p:spPr>
          <a:xfrm>
            <a:off x="1085109" y="6238902"/>
            <a:ext cx="8112916" cy="3853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000"/>
            </a:lvl1pPr>
          </a:lstStyle>
          <a:p>
            <a:r>
              <a:t>     Utamaro (~1795)                 -     Tsukioka Yoshitoshi (1839 - 1892)</a:t>
            </a:r>
          </a:p>
        </p:txBody>
      </p:sp>
      <p:pic>
        <p:nvPicPr>
          <p:cNvPr id="316" name="Image" descr="Image"/>
          <p:cNvPicPr>
            <a:picLocks noChangeAspect="1"/>
          </p:cNvPicPr>
          <p:nvPr/>
        </p:nvPicPr>
        <p:blipFill>
          <a:blip r:embed="rId3">
            <a:extLst/>
          </a:blip>
          <a:stretch>
            <a:fillRect/>
          </a:stretch>
        </p:blipFill>
        <p:spPr>
          <a:xfrm>
            <a:off x="525696" y="449827"/>
            <a:ext cx="3873513" cy="5732799"/>
          </a:xfrm>
          <a:prstGeom prst="rect">
            <a:avLst/>
          </a:prstGeom>
        </p:spPr>
      </p:pic>
      <p:pic>
        <p:nvPicPr>
          <p:cNvPr id="317" name="Image" descr="Image"/>
          <p:cNvPicPr>
            <a:picLocks noChangeAspect="1"/>
          </p:cNvPicPr>
          <p:nvPr/>
        </p:nvPicPr>
        <p:blipFill>
          <a:blip r:embed="rId4">
            <a:extLst/>
          </a:blip>
          <a:stretch>
            <a:fillRect/>
          </a:stretch>
        </p:blipFill>
        <p:spPr>
          <a:xfrm>
            <a:off x="4891009" y="449827"/>
            <a:ext cx="3954278" cy="5732799"/>
          </a:xfrm>
          <a:prstGeom prst="rect">
            <a:avLst/>
          </a:prstGeom>
        </p:spPr>
      </p:pic>
    </p:spTree>
  </p:cSld>
  <p:clrMapOvr>
    <a:masterClrMapping/>
  </p:clrMapOvr>
  <mc:AlternateContent xmlns:mc="http://schemas.openxmlformats.org/markup-compatibility/2006" xmlns:p14="http://schemas.microsoft.com/office/powerpoint/2010/main">
    <mc:Choice xmlns="" xmlns:m="http://schemas.openxmlformats.org/officeDocument/2006/math" xmlns:a14="http://schemas.microsoft.com/office/drawing/2010/main" xmlns:p15="http://schemas.microsoft.com/office/powerpoint/2012/main" Requires="p15">
      <p:transition xmlns:p14="http://schemas.microsoft.com/office/powerpoint/2010/main" spd="fast" advClick="1" p14:dur="750">
        <p15:prstTrans prst="peelOff" invX="1"/>
      </p:transition>
    </mc:Choice>
    <mc:Choice Requires="p14">
      <p:transition spd="med">
        <p:wipe/>
      </p:transition>
    </mc:Choice>
    <mc:Fallback xmlns="" xmlns:m="http://schemas.openxmlformats.org/officeDocument/2006/math" xmlns:a14="http://schemas.microsoft.com/office/drawing/2010/main">
      <p:transition spd="fast">
        <p:fade/>
      </p:transition>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320" name="Texte"/>
          <p:cNvSpPr txBox="1"/>
          <p:nvPr/>
        </p:nvSpPr>
        <p:spPr>
          <a:xfrm>
            <a:off x="732967" y="2604684"/>
            <a:ext cx="154941" cy="8028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
            </a:r>
            <a:br/>
            <a:endParaRPr/>
          </a:p>
        </p:txBody>
      </p:sp>
      <p:sp>
        <p:nvSpPr>
          <p:cNvPr id="321" name="La culture japonaise donne d’ailleurs une interprétation particulière des smileys ou émoticônes qui agrémentent la correspondance électronique.  Ainsi l’expression “basique” du contentement à l’occidentale, qui s’obtient en frappant les touches “:”, “-” et “)”)…"/>
          <p:cNvSpPr txBox="1"/>
          <p:nvPr/>
        </p:nvSpPr>
        <p:spPr>
          <a:xfrm>
            <a:off x="397501" y="652473"/>
            <a:ext cx="8720078" cy="59195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rPr sz="2000" dirty="0"/>
              <a:t>La culture japonaise donne d’ailleurs une interprétation particulière des </a:t>
            </a:r>
            <a:r>
              <a:rPr sz="2000" i="1" dirty="0"/>
              <a:t>smileys</a:t>
            </a:r>
            <a:r>
              <a:rPr sz="2000" dirty="0"/>
              <a:t> ou émoticônes qui agrémentent la correspondance électronique. </a:t>
            </a:r>
            <a:br>
              <a:rPr sz="2000" dirty="0"/>
            </a:br>
            <a:r>
              <a:rPr sz="2000" dirty="0"/>
              <a:t>Ainsi l’expression “basique” du contentement à l’occidentale, qui s’obtient en frappant les touches</a:t>
            </a:r>
            <a:r>
              <a:rPr dirty="0"/>
              <a:t> “</a:t>
            </a:r>
            <a:r>
              <a:rPr sz="5000" dirty="0"/>
              <a:t>:</a:t>
            </a:r>
            <a:r>
              <a:rPr dirty="0"/>
              <a:t>”, “</a:t>
            </a:r>
            <a:r>
              <a:rPr sz="5000" dirty="0"/>
              <a:t>-</a:t>
            </a:r>
            <a:r>
              <a:rPr dirty="0"/>
              <a:t>” </a:t>
            </a:r>
            <a:r>
              <a:rPr sz="2000" dirty="0"/>
              <a:t>et </a:t>
            </a:r>
            <a:r>
              <a:rPr dirty="0"/>
              <a:t>“</a:t>
            </a:r>
            <a:r>
              <a:rPr sz="5000" dirty="0"/>
              <a:t>)</a:t>
            </a:r>
            <a:r>
              <a:rPr dirty="0" smtClean="0"/>
              <a:t>”</a:t>
            </a:r>
            <a:endParaRPr dirty="0"/>
          </a:p>
          <a:p>
            <a:endParaRPr dirty="0"/>
          </a:p>
          <a:p>
            <a:endParaRPr dirty="0"/>
          </a:p>
          <a:p>
            <a:r>
              <a:rPr sz="2000" dirty="0"/>
              <a:t>est-elle perçue comme significative d’impolitesse, voire d’agressivité. C’est le contrôle de soi, l’équanimité de l’expression, qui sied à l’homme bien élevé, soit :</a:t>
            </a:r>
            <a:r>
              <a:rPr dirty="0"/>
              <a:t>  </a:t>
            </a:r>
            <a:r>
              <a:rPr sz="5000" dirty="0"/>
              <a:t>(^_^)</a:t>
            </a:r>
            <a:r>
              <a:rPr dirty="0"/>
              <a:t>. </a:t>
            </a:r>
          </a:p>
          <a:p>
            <a:r>
              <a:rPr sz="2000" dirty="0"/>
              <a:t>Et il serait particulièrement malséant pour une dame d’afficher un rire qui découvre les dents (la main devant la bouche s’observant de manière récurrente au Japon). </a:t>
            </a:r>
            <a:br>
              <a:rPr sz="2000" dirty="0"/>
            </a:br>
            <a:r>
              <a:rPr sz="2000" dirty="0"/>
              <a:t>Aussi, quand une japonaise vous exprime électroniquement son ravissement cela donne ceci :</a:t>
            </a:r>
            <a:r>
              <a:rPr dirty="0"/>
              <a:t> </a:t>
            </a:r>
            <a:r>
              <a:rPr sz="5000" dirty="0"/>
              <a:t>(^.^)</a:t>
            </a:r>
            <a:r>
              <a:rPr sz="2000" dirty="0"/>
              <a:t>, bouche cousue…</a:t>
            </a:r>
          </a:p>
        </p:txBody>
      </p:sp>
      <p:pic>
        <p:nvPicPr>
          <p:cNvPr id="322" name="440px-Emoticon_Smile_Face.svg.png" descr="440px-Emoticon_Smile_Face.svg.png"/>
          <p:cNvPicPr>
            <a:picLocks noChangeAspect="1"/>
          </p:cNvPicPr>
          <p:nvPr/>
        </p:nvPicPr>
        <p:blipFill>
          <a:blip r:embed="rId3">
            <a:extLst/>
          </a:blip>
          <a:stretch>
            <a:fillRect/>
          </a:stretch>
        </p:blipFill>
        <p:spPr>
          <a:xfrm>
            <a:off x="5508133" y="1722728"/>
            <a:ext cx="1270001" cy="1270001"/>
          </a:xfrm>
          <a:prstGeom prst="rect">
            <a:avLst/>
          </a:prstGeom>
        </p:spPr>
      </p:pic>
    </p:spTree>
  </p:cSld>
  <p:clrMapOvr>
    <a:masterClrMapping/>
  </p:clrMapOvr>
  <mc:AlternateContent xmlns:mc="http://schemas.openxmlformats.org/markup-compatibility/2006" xmlns:p14="http://schemas.microsoft.com/office/powerpoint/2010/main">
    <mc:Choice xmlns="" xmlns:m="http://schemas.openxmlformats.org/officeDocument/2006/math" xmlns:a14="http://schemas.microsoft.com/office/drawing/2010/main" xmlns:p15="http://schemas.microsoft.com/office/powerpoint/2012/main" Requires="p15">
      <p:transition xmlns:p14="http://schemas.microsoft.com/office/powerpoint/2010/main" spd="fast" advClick="1" p14:dur="750">
        <p15:prstTrans prst="peelOff" invX="1"/>
      </p:transition>
    </mc:Choice>
    <mc:Choice Requires="p14">
      <p:transition spd="med">
        <p:wipe/>
      </p:transition>
    </mc:Choice>
    <mc:Fallback xmlns="" xmlns:m="http://schemas.openxmlformats.org/officeDocument/2006/math" xmlns:a14="http://schemas.microsoft.com/office/drawing/2010/main">
      <p:transition spd="fast">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62" name="Police scientifique…"/>
          <p:cNvSpPr txBox="1">
            <a:spLocks noGrp="1"/>
          </p:cNvSpPr>
          <p:nvPr>
            <p:ph type="title"/>
          </p:nvPr>
        </p:nvSpPr>
        <p:spPr>
          <a:xfrm>
            <a:off x="685800" y="609600"/>
            <a:ext cx="7772400" cy="1143000"/>
          </a:xfrm>
          <a:prstGeom prst="rect">
            <a:avLst/>
          </a:prstGeom>
        </p:spPr>
        <p:txBody>
          <a:bodyPr/>
          <a:lstStyle>
            <a:lvl1pPr>
              <a:defRPr sz="3200">
                <a:latin typeface="+mn-lt"/>
                <a:ea typeface="+mn-ea"/>
                <a:cs typeface="+mn-cs"/>
                <a:sym typeface="Arial"/>
              </a:defRPr>
            </a:lvl1pPr>
          </a:lstStyle>
          <a:p>
            <a:r>
              <a:t>Police scientifique…</a:t>
            </a:r>
          </a:p>
        </p:txBody>
      </p:sp>
      <p:sp>
        <p:nvSpPr>
          <p:cNvPr id="63" name="Au point qu’un groupe d’experts a été formé par le gouvernement américain pour savoir si la peau de banane devait être placée sur la liste des stupéfiants……"/>
          <p:cNvSpPr txBox="1">
            <a:spLocks noGrp="1"/>
          </p:cNvSpPr>
          <p:nvPr>
            <p:ph type="body" sz="half" idx="1"/>
          </p:nvPr>
        </p:nvSpPr>
        <p:spPr>
          <a:xfrm>
            <a:off x="685800" y="1752600"/>
            <a:ext cx="3810000" cy="5105400"/>
          </a:xfrm>
          <a:prstGeom prst="rect">
            <a:avLst/>
          </a:prstGeom>
        </p:spPr>
        <p:txBody>
          <a:bodyPr/>
          <a:lstStyle/>
          <a:p>
            <a:pPr>
              <a:lnSpc>
                <a:spcPct val="90000"/>
              </a:lnSpc>
              <a:buSzTx/>
              <a:buFont typeface="Wingdings"/>
              <a:buNone/>
              <a:defRPr sz="1400"/>
            </a:pPr>
            <a:endParaRPr dirty="0"/>
          </a:p>
          <a:p>
            <a:pPr marL="40640" indent="0">
              <a:lnSpc>
                <a:spcPct val="90000"/>
              </a:lnSpc>
              <a:buNone/>
              <a:defRPr sz="1400"/>
            </a:pPr>
            <a:endParaRPr dirty="0"/>
          </a:p>
          <a:p>
            <a:pPr marL="40640" indent="0">
              <a:lnSpc>
                <a:spcPct val="90000"/>
              </a:lnSpc>
              <a:buNone/>
              <a:defRPr sz="1400"/>
            </a:pPr>
            <a:r>
              <a:rPr dirty="0"/>
              <a:t>Au point qu’un groupe d’experts a été formé par le gouvernement américain pour savoir si la peau de banane devait être placée sur la liste des stupéfiants…</a:t>
            </a:r>
          </a:p>
          <a:p>
            <a:pPr>
              <a:lnSpc>
                <a:spcPct val="90000"/>
              </a:lnSpc>
              <a:buSzTx/>
              <a:buFont typeface="Wingdings"/>
              <a:buNone/>
              <a:defRPr sz="1400"/>
            </a:pPr>
            <a:r>
              <a:rPr dirty="0"/>
              <a:t> </a:t>
            </a:r>
          </a:p>
          <a:p>
            <a:pPr marL="40640" indent="0">
              <a:lnSpc>
                <a:spcPct val="90000"/>
              </a:lnSpc>
              <a:buNone/>
              <a:defRPr sz="1400"/>
            </a:pPr>
            <a:r>
              <a:rPr dirty="0"/>
              <a:t>Qu'en est il ? La pelure de banane contient la dopamine (environ 70mg/100g), de la noradrénaline et de la sérotonine (5-hydroxytryptamine), qui sont des  neurotransmetteurs. Il est possible que la présence de ces neurotransmetteurs induise un effet stimulant, voire euphorisant. Mais il faudrait fumer plusieurs centaines de grammes de peau de banane séchée pour obtenir le résultat attendu…</a:t>
            </a:r>
          </a:p>
        </p:txBody>
      </p:sp>
      <p:sp>
        <p:nvSpPr>
          <p:cNvPr id="64" name="On a dit la même chose du chocolat qui contient des cannabinoïdes, proches du THC (tétrahydrocannabinol), principe actif du cannabis. Mais il faut préciser (aussi) qu’une personne de 70 kilos devrait consommer en une fois 25 kilos de chocolat pour parvenir à l’effet d’un joint…"/>
          <p:cNvSpPr txBox="1"/>
          <p:nvPr/>
        </p:nvSpPr>
        <p:spPr>
          <a:xfrm>
            <a:off x="4724400" y="2286000"/>
            <a:ext cx="3822700" cy="219382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83540" indent="-342900">
              <a:spcBef>
                <a:spcPts val="300"/>
              </a:spcBef>
              <a:buClr>
                <a:srgbClr val="4E0500"/>
              </a:buClr>
              <a:buFont typeface="Wingdings"/>
              <a:defRPr sz="1600"/>
            </a:pPr>
            <a:r>
              <a:rPr dirty="0">
                <a:latin typeface="ＭＳ ゴシック"/>
                <a:ea typeface="ＭＳ ゴシック"/>
                <a:cs typeface="ＭＳ ゴシック"/>
                <a:sym typeface="ＭＳ ゴシック"/>
              </a:rPr>
              <a:t/>
            </a:r>
            <a:br>
              <a:rPr dirty="0">
                <a:latin typeface="ＭＳ ゴシック"/>
                <a:ea typeface="ＭＳ ゴシック"/>
                <a:cs typeface="ＭＳ ゴシック"/>
                <a:sym typeface="ＭＳ ゴシック"/>
              </a:rPr>
            </a:br>
            <a:endParaRPr dirty="0">
              <a:latin typeface="ＭＳ ゴシック"/>
              <a:ea typeface="ＭＳ ゴシック"/>
              <a:cs typeface="ＭＳ ゴシック"/>
              <a:sym typeface="ＭＳ ゴシック"/>
            </a:endParaRPr>
          </a:p>
          <a:p>
            <a:pPr marL="40640">
              <a:spcBef>
                <a:spcPts val="300"/>
              </a:spcBef>
              <a:buClr>
                <a:srgbClr val="4E0500"/>
              </a:buClr>
              <a:buSzPct val="100000"/>
            </a:pPr>
            <a:r>
              <a:rPr sz="1400" dirty="0"/>
              <a:t>On a dit la même chose du chocolat qui contient des cannabinoïdes, proches du THC (tétrahydrocannabinol), principe actif du cannabis. Mais il faut préciser (aussi) qu’une personne de 70 kilos devrait consommer en une fois 25 kilos de chocolat pour parvenir à l’effet d’un joint…</a:t>
            </a:r>
          </a:p>
        </p:txBody>
      </p:sp>
    </p:spTree>
  </p:cSld>
  <p:clrMapOvr>
    <a:masterClrMapping/>
  </p:clrMapOvr>
  <mc:AlternateContent xmlns:mc="http://schemas.openxmlformats.org/markup-compatibility/2006" xmlns:p14="http://schemas.microsoft.com/office/powerpoint/2010/main">
    <mc:Choice xmlns="" xmlns:m="http://schemas.openxmlformats.org/officeDocument/2006/math" xmlns:a14="http://schemas.microsoft.com/office/drawing/2010/main" xmlns:p15="http://schemas.microsoft.com/office/powerpoint/2012/main" Requires="p15">
      <p:transition xmlns:p14="http://schemas.microsoft.com/office/powerpoint/2010/main" spd="slow" advClick="1" p14:dur="2000">
        <p15:prstTrans prst="peelOff" invX="1"/>
      </p:transition>
    </mc:Choice>
    <mc:Choice Requires="p14">
      <p:transition spd="slow" p14:dur="2000">
        <p:wipe/>
      </p:transition>
    </mc:Choice>
    <mc:Fallback xmlns="" xmlns:m="http://schemas.openxmlformats.org/officeDocument/2006/math" xmlns:a14="http://schemas.microsoft.com/office/drawing/2010/main">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325" name="Texte"/>
          <p:cNvSpPr txBox="1"/>
          <p:nvPr/>
        </p:nvSpPr>
        <p:spPr>
          <a:xfrm>
            <a:off x="732967" y="2604684"/>
            <a:ext cx="154941" cy="8028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
            </a:r>
            <a:br/>
            <a:endParaRPr/>
          </a:p>
        </p:txBody>
      </p:sp>
      <p:sp>
        <p:nvSpPr>
          <p:cNvPr id="326" name="« J’éprouve parfois un sentiment de malaise, note l’écrivain japonais Junichiro Tanizaki, quand je regarde les photographies des stars d’Hollywood. Toutes affichent des sourires qui exhibent des dents blanches comme des perles et parfaitement alignées. Si l’on observe ces visages avec un peu d’attention, ces sourires éclatants apparaissent tout à fait artificiels. On voit que ces gens s’appliquent à ouvrir les lèvres pour montrer leurs dents. Chez nous, les enfants en colère manifestent leur agressivité en faisant “hi-hi !” tout en montrant les dents. Pour moi, les vedettes d’Hollywood font la même chose [...] Quand on a fait cette constatation, il n’est plus possible de rester insensible à l’agressivité de tels sourires [...] Au Japon, on trouve traditionnellement du charme aux irrégularités de la dentition. Le surdent nous apparaît comme quelque chose de charmant (kawai). On estime, en revanche, que la régularité de la dentition montre un caractère un peu froid, voire cruel (zan-nin). Les belles femmes des grandes villes ont les dents irrégulières. Les femmes de Kyoto sont ainsi réputées et prisées pour leurs dents irrégulières [...] Si l’exhibition des dents est un moyen d’afficher son statut social – c’est aux Etats-Unis que la chirurgie dentaire atteint sa perfection, alors les acteurs affirmeraient leur supériorité en montrant leurs dents. Si cette hypothèse n’est pas dénuée de sens, je dois me situer au plus bas de l’échelle… »  (Inei Raisan [1933] 1975, Tokyo : Sogensha, p. 62-63)."/>
          <p:cNvSpPr txBox="1"/>
          <p:nvPr/>
        </p:nvSpPr>
        <p:spPr>
          <a:xfrm>
            <a:off x="557410" y="346639"/>
            <a:ext cx="8118800" cy="61647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400"/>
            </a:pPr>
            <a:endParaRPr/>
          </a:p>
          <a:p>
            <a:pPr>
              <a:defRPr sz="1800"/>
            </a:pPr>
            <a:endParaRPr/>
          </a:p>
          <a:p>
            <a:pPr>
              <a:defRPr sz="1800"/>
            </a:pPr>
            <a:r>
              <a:t>« J’éprouve parfois un sentiment de malaise, note l’écrivain japonais Junichiro Tanizaki, quand je regarde les photographies des stars d’Hollywood. Toutes affichent des sourires qui exhibent des dents blanches comme des perles et parfaitement alignées. Si l’on observe ces visages avec un peu d’attention, ces sourires éclatants apparaissent tout à fait artificiels. On voit que ces gens s’appliquent à ouvrir les lèvres pour montrer leurs dents. Chez nous, les enfants en colère manifestent leur agressivité en faisant “hi-hi !” tout en montrant les dents. Pour moi, les vedettes d’Hollywood font la même chose [...] Quand on a fait cette constatation, il n’est plus possible de rester insensible à l’agressivité de tels sourires [...] Au Japon, on trouve traditionnellement du charme aux irrégularités de la dentition. Le surdent nous apparaît comme quelque chose de charmant (</a:t>
            </a:r>
            <a:r>
              <a:rPr i="1"/>
              <a:t>kawai</a:t>
            </a:r>
            <a:r>
              <a:t>). On estime, en revanche, que la régularité de la dentition montre un caractère un peu froid, voire cruel (</a:t>
            </a:r>
            <a:r>
              <a:rPr i="1"/>
              <a:t>zan-nin</a:t>
            </a:r>
            <a:r>
              <a:t>). Les belles femmes des grandes villes ont les dents irrégulières. Les femmes de Kyoto sont ainsi réputées et prisées pour leurs dents irrégulières [...] Si l’exhibition des dents est un moyen d’afficher son statut social – c’est aux Etats-Unis que la chirurgie dentaire atteint sa perfection, alors les acteurs affirmeraient leur supériorité en montrant leurs dents. Si cette hypothèse n’est pas dénuée de sens, je dois me situer au plus bas de l’échelle… » </a:t>
            </a:r>
            <a:br/>
            <a:r>
              <a:t>(</a:t>
            </a:r>
            <a:r>
              <a:rPr i="1"/>
              <a:t>Inei Raisan </a:t>
            </a:r>
            <a:r>
              <a:t>[1933] 1975, Tokyo : Sogensha, p. 62-63).</a:t>
            </a:r>
          </a:p>
        </p:txBody>
      </p:sp>
      <p:sp>
        <p:nvSpPr>
          <p:cNvPr id="327" name="anthropologie partagée…"/>
          <p:cNvSpPr txBox="1"/>
          <p:nvPr/>
        </p:nvSpPr>
        <p:spPr>
          <a:xfrm>
            <a:off x="2385772" y="192315"/>
            <a:ext cx="4462076" cy="49636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sz="2800" b="1">
                <a:solidFill>
                  <a:srgbClr val="2F1272"/>
                </a:solidFill>
                <a:uFill>
                  <a:solidFill>
                    <a:srgbClr val="2F1272"/>
                  </a:solidFill>
                </a:uFill>
              </a:defRPr>
            </a:lvl1pPr>
          </a:lstStyle>
          <a:p>
            <a:r>
              <a:t>anthropologie partagée…</a:t>
            </a:r>
          </a:p>
        </p:txBody>
      </p:sp>
    </p:spTree>
  </p:cSld>
  <p:clrMapOvr>
    <a:masterClrMapping/>
  </p:clrMapOvr>
  <mc:AlternateContent xmlns:mc="http://schemas.openxmlformats.org/markup-compatibility/2006" xmlns:p14="http://schemas.microsoft.com/office/powerpoint/2010/main">
    <mc:Choice xmlns="" xmlns:m="http://schemas.openxmlformats.org/officeDocument/2006/math" xmlns:a14="http://schemas.microsoft.com/office/drawing/2010/main" xmlns:p15="http://schemas.microsoft.com/office/powerpoint/2012/main" Requires="p15">
      <p:transition xmlns:p14="http://schemas.microsoft.com/office/powerpoint/2010/main" spd="fast" advClick="1" p14:dur="750">
        <p15:prstTrans prst="peelOff" invX="1"/>
      </p:transition>
    </mc:Choice>
    <mc:Choice Requires="p14">
      <p:transition spd="med">
        <p:wipe/>
      </p:transition>
    </mc:Choice>
    <mc:Fallback xmlns="" xmlns:m="http://schemas.openxmlformats.org/officeDocument/2006/math" xmlns:a14="http://schemas.microsoft.com/office/drawing/2010/main">
      <p:transition spd="fast">
        <p:fade/>
      </p:transition>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330" name="«Nous bricolons dans l’incurable.» (Cioran)"/>
          <p:cNvSpPr txBox="1">
            <a:spLocks noGrp="1"/>
          </p:cNvSpPr>
          <p:nvPr>
            <p:ph type="title"/>
          </p:nvPr>
        </p:nvSpPr>
        <p:spPr>
          <a:prstGeom prst="rect">
            <a:avLst/>
          </a:prstGeom>
        </p:spPr>
        <p:txBody>
          <a:bodyPr/>
          <a:lstStyle>
            <a:lvl1pPr>
              <a:defRPr sz="2400">
                <a:latin typeface="+mn-lt"/>
                <a:ea typeface="+mn-ea"/>
                <a:cs typeface="+mn-cs"/>
                <a:sym typeface="Arial"/>
              </a:defRPr>
            </a:lvl1pPr>
          </a:lstStyle>
          <a:p>
            <a:r>
              <a:t>«Nous bricolons dans l’incurable.» (Cioran)</a:t>
            </a:r>
          </a:p>
        </p:txBody>
      </p:sp>
      <p:sp>
        <p:nvSpPr>
          <p:cNvPr id="331" name="Qu’est-ce qui fait, par privilège, l’objet des blagues et de l’humour ?   C’est, bien sûr, l’erreur, l’inadaptation… Mais c’est aussi :  ce qui fait l’objet de la plus grande idéalisation :  la religion, le sexe, soi-même (les « blagues ethniques »…)…"/>
          <p:cNvSpPr txBox="1">
            <a:spLocks noGrp="1"/>
          </p:cNvSpPr>
          <p:nvPr>
            <p:ph type="body" sz="half" idx="1"/>
          </p:nvPr>
        </p:nvSpPr>
        <p:spPr>
          <a:xfrm>
            <a:off x="685800" y="1575351"/>
            <a:ext cx="4021138" cy="5282649"/>
          </a:xfrm>
          <a:prstGeom prst="rect">
            <a:avLst/>
          </a:prstGeom>
        </p:spPr>
        <p:txBody>
          <a:bodyPr/>
          <a:lstStyle/>
          <a:p>
            <a:pPr>
              <a:buSzTx/>
              <a:buFont typeface="Wingdings"/>
              <a:buNone/>
              <a:defRPr sz="1200"/>
            </a:pPr>
            <a:endParaRPr dirty="0"/>
          </a:p>
          <a:p>
            <a:pPr marL="40640" indent="0">
              <a:buNone/>
            </a:pPr>
            <a:r>
              <a:rPr sz="1600" dirty="0"/>
              <a:t>Qu’est-ce qui fait, par privilège, l’objet des blagues et de l’humour ? </a:t>
            </a:r>
            <a:r>
              <a:rPr sz="1600" dirty="0">
                <a:latin typeface="ＭＳ ゴシック"/>
                <a:ea typeface="ＭＳ ゴシック"/>
                <a:cs typeface="ＭＳ ゴシック"/>
                <a:sym typeface="ＭＳ ゴシック"/>
              </a:rPr>
              <a:t/>
            </a:r>
            <a:br>
              <a:rPr sz="1600" dirty="0">
                <a:latin typeface="ＭＳ ゴシック"/>
                <a:ea typeface="ＭＳ ゴシック"/>
                <a:cs typeface="ＭＳ ゴシック"/>
                <a:sym typeface="ＭＳ ゴシック"/>
              </a:rPr>
            </a:br>
            <a:r>
              <a:rPr sz="1600" dirty="0">
                <a:latin typeface="ＭＳ ゴシック"/>
                <a:ea typeface="ＭＳ ゴシック"/>
                <a:cs typeface="ＭＳ ゴシック"/>
                <a:sym typeface="ＭＳ ゴシック"/>
              </a:rPr>
              <a:t/>
            </a:r>
            <a:br>
              <a:rPr sz="1600" dirty="0">
                <a:latin typeface="ＭＳ ゴシック"/>
                <a:ea typeface="ＭＳ ゴシック"/>
                <a:cs typeface="ＭＳ ゴシック"/>
                <a:sym typeface="ＭＳ ゴシック"/>
              </a:rPr>
            </a:br>
            <a:r>
              <a:rPr sz="1600" dirty="0"/>
              <a:t>C’est, bien sûr, l’</a:t>
            </a:r>
            <a:r>
              <a:rPr sz="1600" b="1" dirty="0"/>
              <a:t>erreur</a:t>
            </a:r>
            <a:r>
              <a:rPr sz="1600" dirty="0"/>
              <a:t>, l’</a:t>
            </a:r>
            <a:r>
              <a:rPr sz="1600" b="1" dirty="0"/>
              <a:t>inadaptation</a:t>
            </a:r>
            <a:r>
              <a:rPr sz="1600" dirty="0"/>
              <a:t>… Mais c’est aussi : </a:t>
            </a:r>
            <a:r>
              <a:rPr sz="1600" dirty="0">
                <a:latin typeface="ＭＳ ゴシック"/>
                <a:ea typeface="ＭＳ ゴシック"/>
                <a:cs typeface="ＭＳ ゴシック"/>
                <a:sym typeface="ＭＳ ゴシック"/>
              </a:rPr>
              <a:t/>
            </a:r>
            <a:br>
              <a:rPr sz="1600" dirty="0">
                <a:latin typeface="ＭＳ ゴシック"/>
                <a:ea typeface="ＭＳ ゴシック"/>
                <a:cs typeface="ＭＳ ゴシック"/>
                <a:sym typeface="ＭＳ ゴシック"/>
              </a:rPr>
            </a:br>
            <a:r>
              <a:rPr sz="1600" b="1" i="1" dirty="0"/>
              <a:t>ce qui fait l’objet de la plus grande idéalisation</a:t>
            </a:r>
            <a:r>
              <a:rPr sz="1600" dirty="0"/>
              <a:t> :  la religion, le sexe, soi-même (les « blagues ethniques »…)</a:t>
            </a:r>
          </a:p>
          <a:p>
            <a:pPr>
              <a:buSzTx/>
              <a:buFont typeface="Wingdings"/>
              <a:buNone/>
            </a:pPr>
            <a:r>
              <a:rPr sz="1600" dirty="0"/>
              <a:t>	</a:t>
            </a:r>
            <a:r>
              <a:rPr sz="1600" dirty="0">
                <a:latin typeface="ＭＳ ゴシック"/>
                <a:ea typeface="ＭＳ ゴシック"/>
                <a:cs typeface="ＭＳ ゴシック"/>
                <a:sym typeface="ＭＳ ゴシック"/>
              </a:rPr>
              <a:t/>
            </a:r>
            <a:br>
              <a:rPr sz="1600" dirty="0">
                <a:latin typeface="ＭＳ ゴシック"/>
                <a:ea typeface="ＭＳ ゴシック"/>
                <a:cs typeface="ＭＳ ゴシック"/>
                <a:sym typeface="ＭＳ ゴシック"/>
              </a:rPr>
            </a:br>
            <a:r>
              <a:rPr sz="1600" dirty="0"/>
              <a:t>La polysémie qui fait rire n’est pas n’importe laquelle : c’est toujours, comme le remarque Spencer, </a:t>
            </a:r>
          </a:p>
          <a:p>
            <a:pPr>
              <a:buSzTx/>
              <a:buFont typeface="Wingdings"/>
              <a:buNone/>
            </a:pPr>
            <a:r>
              <a:rPr sz="1600" dirty="0"/>
              <a:t>	</a:t>
            </a:r>
            <a:r>
              <a:rPr sz="1600" b="1" dirty="0"/>
              <a:t>la polysémie</a:t>
            </a:r>
            <a:r>
              <a:rPr sz="1600" dirty="0"/>
              <a:t> </a:t>
            </a:r>
            <a:r>
              <a:rPr sz="1600" b="1" i="1" dirty="0"/>
              <a:t>descendante, dégradante :</a:t>
            </a:r>
          </a:p>
          <a:p>
            <a:pPr>
              <a:buSzTx/>
              <a:buFont typeface="Wingdings"/>
              <a:buNone/>
            </a:pPr>
            <a:r>
              <a:rPr sz="1600" dirty="0"/>
              <a:t>	</a:t>
            </a:r>
            <a:r>
              <a:rPr sz="1600" i="1" dirty="0"/>
              <a:t>là où l’opposition entre le point de départ et le point de chute est maximale.</a:t>
            </a:r>
            <a:r>
              <a:rPr sz="1600" dirty="0"/>
              <a:t>  </a:t>
            </a:r>
          </a:p>
        </p:txBody>
      </p:sp>
      <p:sp>
        <p:nvSpPr>
          <p:cNvPr id="332" name="En anesthésiant la douleur de la désillusion ou de l’adversité, le rire procure du plaisir (j’ai rappelé tout à l’heure la relation entre l’anesthésie et l’euphorie).…"/>
          <p:cNvSpPr txBox="1"/>
          <p:nvPr/>
        </p:nvSpPr>
        <p:spPr>
          <a:xfrm>
            <a:off x="4648200" y="1752600"/>
            <a:ext cx="3822700" cy="3672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83540" indent="-342900">
              <a:spcBef>
                <a:spcPts val="300"/>
              </a:spcBef>
              <a:buClr>
                <a:srgbClr val="4E0500"/>
              </a:buClr>
              <a:buSzPct val="100000"/>
              <a:buChar char=""/>
              <a:defRPr sz="1400"/>
            </a:pPr>
            <a:endParaRPr dirty="0"/>
          </a:p>
          <a:p>
            <a:pPr marL="383540" indent="-342900">
              <a:spcBef>
                <a:spcPts val="300"/>
              </a:spcBef>
              <a:buClr>
                <a:srgbClr val="4E0500"/>
              </a:buClr>
              <a:buSzPct val="100000"/>
              <a:buChar char=""/>
              <a:defRPr sz="1600"/>
            </a:pPr>
            <a:endParaRPr dirty="0"/>
          </a:p>
          <a:p>
            <a:pPr marL="40640">
              <a:spcBef>
                <a:spcPts val="300"/>
              </a:spcBef>
              <a:buClr>
                <a:srgbClr val="4E0500"/>
              </a:buClr>
              <a:buSzPct val="100000"/>
              <a:defRPr sz="1600"/>
            </a:pPr>
            <a:r>
              <a:rPr dirty="0" smtClean="0"/>
              <a:t>En </a:t>
            </a:r>
            <a:r>
              <a:rPr dirty="0"/>
              <a:t>anesthésiant la douleur de la désillusion ou de l’adversité, le rire procure du plaisir (j’ai rappelé tout à l’heure la relation entre l’anesthésie et l’euphorie).</a:t>
            </a:r>
            <a:r>
              <a:rPr dirty="0">
                <a:latin typeface="ＭＳ ゴシック"/>
                <a:ea typeface="ＭＳ ゴシック"/>
                <a:cs typeface="ＭＳ ゴシック"/>
                <a:sym typeface="ＭＳ ゴシック"/>
              </a:rPr>
              <a:t/>
            </a:r>
            <a:br>
              <a:rPr dirty="0">
                <a:latin typeface="ＭＳ ゴシック"/>
                <a:ea typeface="ＭＳ ゴシック"/>
                <a:cs typeface="ＭＳ ゴシック"/>
                <a:sym typeface="ＭＳ ゴシック"/>
              </a:rPr>
            </a:br>
            <a:endParaRPr dirty="0">
              <a:latin typeface="ＭＳ ゴシック"/>
              <a:ea typeface="ＭＳ ゴシック"/>
              <a:cs typeface="ＭＳ ゴシック"/>
              <a:sym typeface="ＭＳ ゴシック"/>
            </a:endParaRPr>
          </a:p>
          <a:p>
            <a:pPr marL="40640">
              <a:spcBef>
                <a:spcPts val="300"/>
              </a:spcBef>
              <a:buClr>
                <a:srgbClr val="4E0500"/>
              </a:buClr>
              <a:buSzPct val="100000"/>
              <a:defRPr sz="1600" b="1" i="1"/>
            </a:pPr>
            <a:r>
              <a:rPr dirty="0"/>
              <a:t>La chute polysémique protège du désenchantement en focalisant l’effet anesthésique (et l’euphorie)…</a:t>
            </a:r>
            <a:r>
              <a:rPr b="0" i="0" dirty="0">
                <a:latin typeface="ＭＳ ゴシック"/>
                <a:ea typeface="ＭＳ ゴシック"/>
                <a:cs typeface="ＭＳ ゴシック"/>
                <a:sym typeface="ＭＳ ゴシック"/>
              </a:rPr>
              <a:t/>
            </a:r>
            <a:br>
              <a:rPr b="0" i="0" dirty="0">
                <a:latin typeface="ＭＳ ゴシック"/>
                <a:ea typeface="ＭＳ ゴシック"/>
                <a:cs typeface="ＭＳ ゴシック"/>
                <a:sym typeface="ＭＳ ゴシック"/>
              </a:rPr>
            </a:br>
            <a:endParaRPr b="0" i="0" dirty="0">
              <a:latin typeface="ＭＳ ゴシック"/>
              <a:ea typeface="ＭＳ ゴシック"/>
              <a:cs typeface="ＭＳ ゴシック"/>
              <a:sym typeface="ＭＳ ゴシック"/>
            </a:endParaRPr>
          </a:p>
          <a:p>
            <a:pPr marL="40640">
              <a:spcBef>
                <a:spcPts val="300"/>
              </a:spcBef>
              <a:buClr>
                <a:srgbClr val="4E0500"/>
              </a:buClr>
              <a:buSzPct val="100000"/>
            </a:pPr>
            <a:r>
              <a:rPr sz="1600" b="1" dirty="0"/>
              <a:t>…justement là où ça fait mal. </a:t>
            </a:r>
            <a:r>
              <a:rPr sz="1600" dirty="0">
                <a:latin typeface="ＭＳ ゴシック"/>
                <a:ea typeface="ＭＳ ゴシック"/>
                <a:cs typeface="ＭＳ ゴシック"/>
                <a:sym typeface="ＭＳ ゴシック"/>
              </a:rPr>
              <a:t/>
            </a:r>
            <a:br>
              <a:rPr sz="1600" dirty="0">
                <a:latin typeface="ＭＳ ゴシック"/>
                <a:ea typeface="ＭＳ ゴシック"/>
                <a:cs typeface="ＭＳ ゴシック"/>
                <a:sym typeface="ＭＳ ゴシック"/>
              </a:rPr>
            </a:br>
            <a:endParaRPr sz="1600" dirty="0">
              <a:latin typeface="ＭＳ ゴシック"/>
              <a:ea typeface="ＭＳ ゴシック"/>
              <a:cs typeface="ＭＳ ゴシック"/>
              <a:sym typeface="ＭＳ ゴシック"/>
            </a:endParaRPr>
          </a:p>
        </p:txBody>
      </p:sp>
    </p:spTree>
  </p:cSld>
  <p:clrMapOvr>
    <a:masterClrMapping/>
  </p:clrMapOvr>
  <mc:AlternateContent xmlns:mc="http://schemas.openxmlformats.org/markup-compatibility/2006" xmlns:p14="http://schemas.microsoft.com/office/powerpoint/2010/main">
    <mc:Choice xmlns="" xmlns:m="http://schemas.openxmlformats.org/officeDocument/2006/math" xmlns:a14="http://schemas.microsoft.com/office/drawing/2010/main" xmlns:p15="http://schemas.microsoft.com/office/powerpoint/2012/main" Requires="p15">
      <p:transition xmlns:p14="http://schemas.microsoft.com/office/powerpoint/2010/main" spd="fast" advClick="1" p14:dur="750">
        <p15:prstTrans prst="peelOff" invX="1"/>
      </p:transition>
    </mc:Choice>
    <mc:Choice Requires="p14">
      <p:transition spd="med">
        <p:wipe/>
      </p:transition>
    </mc:Choice>
    <mc:Fallback xmlns="" xmlns:m="http://schemas.openxmlformats.org/officeDocument/2006/math" xmlns:a14="http://schemas.microsoft.com/office/drawing/2010/main">
      <p:transition spd="fast">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4"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335" name="«Nous bricolons dans l’incurable.» (suite)"/>
          <p:cNvSpPr txBox="1">
            <a:spLocks noGrp="1"/>
          </p:cNvSpPr>
          <p:nvPr>
            <p:ph type="title"/>
          </p:nvPr>
        </p:nvSpPr>
        <p:spPr>
          <a:prstGeom prst="rect">
            <a:avLst/>
          </a:prstGeom>
        </p:spPr>
        <p:txBody>
          <a:bodyPr/>
          <a:lstStyle>
            <a:lvl1pPr>
              <a:defRPr sz="2400">
                <a:latin typeface="+mn-lt"/>
                <a:ea typeface="+mn-ea"/>
                <a:cs typeface="+mn-cs"/>
                <a:sym typeface="Arial"/>
              </a:defRPr>
            </a:lvl1pPr>
          </a:lstStyle>
          <a:p>
            <a:r>
              <a:t>«Nous bricolons dans l’incurable.» (suite)</a:t>
            </a:r>
          </a:p>
        </p:txBody>
      </p:sp>
      <p:sp>
        <p:nvSpPr>
          <p:cNvPr id="336" name="C'est un couple d'amoureux qui s'isole dans la campagne et s'allonge dans l'herbe.…"/>
          <p:cNvSpPr txBox="1">
            <a:spLocks noGrp="1"/>
          </p:cNvSpPr>
          <p:nvPr>
            <p:ph type="body" sz="half" idx="1"/>
          </p:nvPr>
        </p:nvSpPr>
        <p:spPr>
          <a:xfrm>
            <a:off x="671703" y="1769749"/>
            <a:ext cx="3810001" cy="4876801"/>
          </a:xfrm>
          <a:prstGeom prst="rect">
            <a:avLst/>
          </a:prstGeom>
        </p:spPr>
        <p:txBody>
          <a:bodyPr/>
          <a:lstStyle/>
          <a:p>
            <a:pPr marL="40640" indent="0">
              <a:lnSpc>
                <a:spcPct val="90000"/>
              </a:lnSpc>
              <a:buNone/>
            </a:pPr>
            <a:r>
              <a:rPr sz="1800" dirty="0"/>
              <a:t>C'est un couple d'amoureux qui s'isole dans la campagne et s'allonge dans l'herbe. </a:t>
            </a:r>
          </a:p>
          <a:p>
            <a:pPr marL="40640" indent="0">
              <a:lnSpc>
                <a:spcPct val="90000"/>
              </a:lnSpc>
              <a:buNone/>
            </a:pPr>
            <a:r>
              <a:rPr sz="1800" b="1" dirty="0"/>
              <a:t>Elle </a:t>
            </a:r>
            <a:r>
              <a:rPr sz="1800" dirty="0"/>
              <a:t>: </a:t>
            </a:r>
            <a:r>
              <a:rPr sz="1800" dirty="0">
                <a:latin typeface="ＭＳ ゴシック"/>
                <a:ea typeface="ＭＳ ゴシック"/>
                <a:cs typeface="ＭＳ ゴシック"/>
                <a:sym typeface="ＭＳ ゴシック"/>
              </a:rPr>
              <a:t/>
            </a:r>
            <a:br>
              <a:rPr sz="1800" dirty="0">
                <a:latin typeface="ＭＳ ゴシック"/>
                <a:ea typeface="ＭＳ ゴシック"/>
                <a:cs typeface="ＭＳ ゴシック"/>
                <a:sym typeface="ＭＳ ゴシック"/>
              </a:rPr>
            </a:br>
            <a:r>
              <a:rPr sz="1800" i="1" dirty="0"/>
              <a:t>- Tu vois mon chéri comme tout est beau autour de nous : les fleurs, le ciel bleu, le frisson du vent dans les feuilles... On dirait que tout vibre avec nous. Écoute ! tu as entendu ? il y a un petit oiseau qui vient de chanter, là, tout près...</a:t>
            </a:r>
            <a:r>
              <a:rPr sz="1800" dirty="0"/>
              <a:t> </a:t>
            </a:r>
            <a:r>
              <a:rPr sz="1800" dirty="0">
                <a:latin typeface="ＭＳ ゴシック"/>
                <a:ea typeface="ＭＳ ゴシック"/>
                <a:cs typeface="ＭＳ ゴシック"/>
                <a:sym typeface="ＭＳ ゴシック"/>
              </a:rPr>
              <a:t/>
            </a:r>
            <a:br>
              <a:rPr sz="1800" dirty="0">
                <a:latin typeface="ＭＳ ゴシック"/>
                <a:ea typeface="ＭＳ ゴシック"/>
                <a:cs typeface="ＭＳ ゴシック"/>
                <a:sym typeface="ＭＳ ゴシック"/>
              </a:rPr>
            </a:br>
            <a:r>
              <a:rPr sz="1800" b="1" dirty="0"/>
              <a:t>Lui</a:t>
            </a:r>
            <a:r>
              <a:rPr sz="1800" dirty="0"/>
              <a:t> : </a:t>
            </a:r>
            <a:r>
              <a:rPr sz="1800" dirty="0">
                <a:latin typeface="ＭＳ ゴシック"/>
                <a:ea typeface="ＭＳ ゴシック"/>
                <a:cs typeface="ＭＳ ゴシック"/>
                <a:sym typeface="ＭＳ ゴシック"/>
              </a:rPr>
              <a:t/>
            </a:r>
            <a:br>
              <a:rPr sz="1800" dirty="0">
                <a:latin typeface="ＭＳ ゴシック"/>
                <a:ea typeface="ＭＳ ゴシック"/>
                <a:cs typeface="ＭＳ ゴシック"/>
                <a:sym typeface="ＭＳ ゴシック"/>
              </a:rPr>
            </a:br>
            <a:r>
              <a:rPr sz="1800" i="1" dirty="0"/>
              <a:t>- Mais non ! c'est le zip de ma fermeture éclair...</a:t>
            </a:r>
          </a:p>
        </p:txBody>
      </p:sp>
      <p:sp>
        <p:nvSpPr>
          <p:cNvPr id="337" name="Ce qui fait rire, c’est bien la polysémie descendante, ce qui dégrade ou avilit.…"/>
          <p:cNvSpPr txBox="1"/>
          <p:nvPr/>
        </p:nvSpPr>
        <p:spPr>
          <a:xfrm>
            <a:off x="4690490" y="1329699"/>
            <a:ext cx="3822701" cy="479105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83540" indent="-342900">
              <a:spcBef>
                <a:spcPts val="400"/>
              </a:spcBef>
              <a:buClr>
                <a:srgbClr val="4E0500"/>
              </a:buClr>
              <a:buFont typeface="Wingdings"/>
              <a:defRPr sz="1800"/>
            </a:pPr>
            <a:endParaRPr dirty="0"/>
          </a:p>
          <a:p>
            <a:pPr marL="40640">
              <a:spcBef>
                <a:spcPts val="400"/>
              </a:spcBef>
              <a:buClr>
                <a:srgbClr val="4E0500"/>
              </a:buClr>
              <a:buSzPct val="100000"/>
              <a:defRPr sz="1800"/>
            </a:pPr>
            <a:r>
              <a:rPr b="1" i="1" dirty="0"/>
              <a:t>Ce qui fait rire, c’est bien </a:t>
            </a:r>
            <a:r>
              <a:rPr b="1" dirty="0"/>
              <a:t>la polysémie descendante</a:t>
            </a:r>
            <a:r>
              <a:rPr b="1" i="1" dirty="0"/>
              <a:t>, ce qui dégrade ou avilit</a:t>
            </a:r>
            <a:r>
              <a:rPr dirty="0"/>
              <a:t>.</a:t>
            </a:r>
          </a:p>
          <a:p>
            <a:pPr marL="383540" indent="-342900">
              <a:spcBef>
                <a:spcPts val="400"/>
              </a:spcBef>
              <a:buClr>
                <a:srgbClr val="4E0500"/>
              </a:buClr>
              <a:buSzPct val="100000"/>
              <a:buChar char=""/>
              <a:defRPr sz="1800"/>
            </a:pPr>
            <a:endParaRPr dirty="0"/>
          </a:p>
          <a:p>
            <a:pPr marL="40640">
              <a:spcBef>
                <a:spcPts val="400"/>
              </a:spcBef>
              <a:buClr>
                <a:srgbClr val="4E0500"/>
              </a:buClr>
              <a:buSzPct val="100000"/>
              <a:defRPr sz="1800"/>
            </a:pPr>
            <a:r>
              <a:rPr dirty="0"/>
              <a:t>La morale de cette histoire </a:t>
            </a:r>
          </a:p>
          <a:p>
            <a:pPr marL="383540" indent="-342900">
              <a:spcBef>
                <a:spcPts val="400"/>
              </a:spcBef>
              <a:buClr>
                <a:srgbClr val="4E0500"/>
              </a:buClr>
              <a:buFont typeface="Wingdings"/>
            </a:pPr>
            <a:r>
              <a:rPr sz="1800" dirty="0" smtClean="0"/>
              <a:t>pourrait </a:t>
            </a:r>
            <a:r>
              <a:rPr sz="1800" dirty="0"/>
              <a:t>se dire ainsi : </a:t>
            </a:r>
            <a:r>
              <a:rPr sz="1800" dirty="0">
                <a:latin typeface="ＭＳ ゴシック"/>
                <a:ea typeface="ＭＳ ゴシック"/>
                <a:cs typeface="ＭＳ ゴシック"/>
                <a:sym typeface="ＭＳ ゴシック"/>
              </a:rPr>
              <a:t/>
            </a:r>
            <a:br>
              <a:rPr sz="1800" dirty="0">
                <a:latin typeface="ＭＳ ゴシック"/>
                <a:ea typeface="ＭＳ ゴシック"/>
                <a:cs typeface="ＭＳ ゴシック"/>
                <a:sym typeface="ＭＳ ゴシック"/>
              </a:rPr>
            </a:br>
            <a:r>
              <a:rPr sz="1800" i="1" dirty="0"/>
              <a:t>« La pauvre, je la plains. Comme elle se monte le bobichon avec son petit oiseau qui fait zip ! Elle va rapidement déchanter… »</a:t>
            </a:r>
            <a:r>
              <a:rPr sz="1800" dirty="0">
                <a:latin typeface="ＭＳ ゴシック"/>
                <a:ea typeface="ＭＳ ゴシック"/>
                <a:cs typeface="ＭＳ ゴシック"/>
                <a:sym typeface="ＭＳ ゴシック"/>
              </a:rPr>
              <a:t/>
            </a:r>
            <a:br>
              <a:rPr sz="1800" dirty="0">
                <a:latin typeface="ＭＳ ゴシック"/>
                <a:ea typeface="ＭＳ ゴシック"/>
                <a:cs typeface="ＭＳ ゴシック"/>
                <a:sym typeface="ＭＳ ゴシック"/>
              </a:rPr>
            </a:br>
            <a:r>
              <a:rPr sz="1800" dirty="0"/>
              <a:t>Je me repais de ses illusions et j'engramme la (triste ?) vérité par le rire</a:t>
            </a:r>
            <a:r>
              <a:rPr sz="1800" dirty="0">
                <a:latin typeface="+mj-lt"/>
                <a:ea typeface="+mj-ea"/>
                <a:cs typeface="+mj-cs"/>
                <a:sym typeface="Times"/>
              </a:rPr>
              <a:t>…</a:t>
            </a:r>
          </a:p>
          <a:p>
            <a:pPr marL="383540" indent="-342900">
              <a:spcBef>
                <a:spcPts val="400"/>
              </a:spcBef>
              <a:buClr>
                <a:srgbClr val="4E0500"/>
              </a:buClr>
              <a:buFont typeface="Wingdings"/>
            </a:pPr>
            <a:r>
              <a:rPr sz="1800" dirty="0">
                <a:latin typeface="+mj-lt"/>
                <a:ea typeface="+mj-ea"/>
                <a:cs typeface="+mj-cs"/>
                <a:sym typeface="Times"/>
              </a:rPr>
              <a:t>    </a:t>
            </a:r>
          </a:p>
        </p:txBody>
      </p:sp>
    </p:spTree>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xmlns:m="http://schemas.openxmlformats.org/officeDocument/2006/math" xmlns:a14="http://schemas.microsoft.com/office/drawing/2010/main">
      <p:transition spd="slow">
        <p:fade/>
      </p:transition>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9"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340" name="Au fond, nous avons deux façons de nous adapter au monde : le transformer ou nous transformer  (en l’espèce, transformer la perception que nous en avons).…"/>
          <p:cNvSpPr txBox="1">
            <a:spLocks noGrp="1"/>
          </p:cNvSpPr>
          <p:nvPr>
            <p:ph type="body" idx="1"/>
          </p:nvPr>
        </p:nvSpPr>
        <p:spPr>
          <a:xfrm>
            <a:off x="368596" y="-52556"/>
            <a:ext cx="8664403" cy="6386109"/>
          </a:xfrm>
          <a:prstGeom prst="rect">
            <a:avLst/>
          </a:prstGeom>
        </p:spPr>
        <p:txBody>
          <a:bodyPr/>
          <a:lstStyle/>
          <a:p>
            <a:endParaRPr dirty="0"/>
          </a:p>
          <a:p>
            <a:pPr marL="40640" indent="0">
              <a:buNone/>
              <a:defRPr sz="2200"/>
            </a:pPr>
            <a:r>
              <a:rPr lang="fr-FR" dirty="0"/>
              <a:t/>
            </a:r>
            <a:br>
              <a:rPr lang="fr-FR" dirty="0"/>
            </a:br>
            <a:r>
              <a:rPr dirty="0" smtClean="0"/>
              <a:t>Au </a:t>
            </a:r>
            <a:r>
              <a:rPr dirty="0"/>
              <a:t>fond, nous avons deux façons de nous adapter au monde :</a:t>
            </a:r>
            <a:br>
              <a:rPr dirty="0"/>
            </a:br>
            <a:r>
              <a:rPr b="1" i="1" dirty="0"/>
              <a:t>le</a:t>
            </a:r>
            <a:r>
              <a:rPr dirty="0"/>
              <a:t> transformer ou </a:t>
            </a:r>
            <a:r>
              <a:rPr b="1" i="1" dirty="0"/>
              <a:t>nous</a:t>
            </a:r>
            <a:r>
              <a:rPr dirty="0"/>
              <a:t> transformer </a:t>
            </a:r>
            <a:br>
              <a:rPr dirty="0"/>
            </a:br>
            <a:r>
              <a:rPr dirty="0"/>
              <a:t>(en l’espèce,</a:t>
            </a:r>
            <a:r>
              <a:rPr i="1" dirty="0"/>
              <a:t> </a:t>
            </a:r>
            <a:r>
              <a:rPr dirty="0"/>
              <a:t>transformer la perception que nous en avons). </a:t>
            </a:r>
          </a:p>
          <a:p>
            <a:pPr marL="40640" indent="0">
              <a:buNone/>
              <a:defRPr sz="2200"/>
            </a:pPr>
            <a:r>
              <a:rPr dirty="0"/>
              <a:t>Le rire fait partie des réponses émotionnelles, réflexes de ce mode d’adaptation </a:t>
            </a:r>
            <a:r>
              <a:rPr b="1" i="1" dirty="0"/>
              <a:t>subjectif</a:t>
            </a:r>
            <a:r>
              <a:rPr dirty="0"/>
              <a:t> au monde.</a:t>
            </a:r>
            <a:br>
              <a:rPr dirty="0"/>
            </a:br>
            <a:r>
              <a:rPr lang="fr-FR" dirty="0"/>
              <a:t/>
            </a:r>
            <a:br>
              <a:rPr lang="fr-FR" dirty="0"/>
            </a:br>
            <a:r>
              <a:rPr sz="2000" dirty="0" smtClean="0"/>
              <a:t>Ce </a:t>
            </a:r>
            <a:r>
              <a:rPr sz="2000" dirty="0"/>
              <a:t>qui distingue l’homme, c’est l’analyse, c’est la réponse réfléchie, néo-corticale à une situation donnée, c’est la transformation du réel.</a:t>
            </a:r>
            <a:br>
              <a:rPr sz="2000" dirty="0"/>
            </a:br>
            <a:r>
              <a:rPr sz="2000" dirty="0"/>
              <a:t>Mais il en existe une autre, plus rapide, qui mobilise non pas le cortex, mais le thalamus, le cerveau émotionnel, voire l’amygdale, le cerveau reptilien…</a:t>
            </a:r>
            <a:br>
              <a:rPr sz="2000" dirty="0"/>
            </a:br>
            <a:r>
              <a:rPr sz="2000" dirty="0"/>
              <a:t>Dans cette idée peut-on continuer à dire que le rire est le propre de l’homme ? </a:t>
            </a:r>
            <a:br>
              <a:rPr sz="2000" dirty="0"/>
            </a:br>
            <a:r>
              <a:rPr sz="2000" dirty="0"/>
              <a:t>Le rire sémantique, sans doute, dont l’amorce est linguistique. </a:t>
            </a:r>
            <a:br>
              <a:rPr sz="2000" dirty="0"/>
            </a:br>
            <a:r>
              <a:rPr sz="2000" dirty="0"/>
              <a:t>Mais quand on voit comment le rire plonge le rieur dans une sorte d’ivresse qui suspend les instances réflexives et morales, on doit bien constater que le rire constitue une manière de régression évolutive.</a:t>
            </a:r>
            <a:br>
              <a:rPr sz="2000" dirty="0"/>
            </a:br>
            <a:r>
              <a:rPr sz="1600" dirty="0"/>
              <a:t/>
            </a:r>
            <a:br>
              <a:rPr sz="1600" dirty="0"/>
            </a:br>
            <a:r>
              <a:rPr sz="1600" dirty="0"/>
              <a:t/>
            </a:r>
            <a:br>
              <a:rPr sz="1600" dirty="0"/>
            </a:br>
            <a:r>
              <a:rPr sz="1600" dirty="0"/>
              <a:t/>
            </a:r>
            <a:br>
              <a:rPr sz="1600" dirty="0"/>
            </a:br>
            <a:endParaRPr sz="1600" dirty="0"/>
          </a:p>
        </p:txBody>
      </p:sp>
    </p:spTree>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xmlns:m="http://schemas.openxmlformats.org/officeDocument/2006/math" xmlns:a14="http://schemas.microsoft.com/office/drawing/2010/main">
      <p:transition spd="slow">
        <p:fade/>
      </p:transition>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343" name="« Quand un emmerdeur quitte la pièce    on a l’impression qu’un ami vient d’arriver. »      (proverbe yiddish)"/>
          <p:cNvSpPr txBox="1">
            <a:spLocks noGrp="1"/>
          </p:cNvSpPr>
          <p:nvPr>
            <p:ph type="title"/>
          </p:nvPr>
        </p:nvSpPr>
        <p:spPr>
          <a:xfrm>
            <a:off x="685800" y="533400"/>
            <a:ext cx="7772400" cy="1447800"/>
          </a:xfrm>
          <a:prstGeom prst="rect">
            <a:avLst/>
          </a:prstGeom>
        </p:spPr>
        <p:txBody>
          <a:bodyPr/>
          <a:lstStyle/>
          <a:p>
            <a:r>
              <a:rPr sz="2400">
                <a:latin typeface="+mn-lt"/>
                <a:ea typeface="+mn-ea"/>
                <a:cs typeface="+mn-cs"/>
                <a:sym typeface="Arial"/>
              </a:rPr>
              <a:t>« Quand un emmerdeur quitte la pièce</a:t>
            </a:r>
            <a:br>
              <a:rPr sz="2400">
                <a:latin typeface="+mn-lt"/>
                <a:ea typeface="+mn-ea"/>
                <a:cs typeface="+mn-cs"/>
                <a:sym typeface="Arial"/>
              </a:rPr>
            </a:br>
            <a:r>
              <a:rPr sz="2400">
                <a:latin typeface="+mn-lt"/>
                <a:ea typeface="+mn-ea"/>
                <a:cs typeface="+mn-cs"/>
                <a:sym typeface="Arial"/>
              </a:rPr>
              <a:t>   on a l’impression qu’un ami vient d’arriver. »</a:t>
            </a:r>
            <a:br>
              <a:rPr sz="2400">
                <a:latin typeface="+mn-lt"/>
                <a:ea typeface="+mn-ea"/>
                <a:cs typeface="+mn-cs"/>
                <a:sym typeface="Arial"/>
              </a:rPr>
            </a:br>
            <a:r>
              <a:rPr sz="2400">
                <a:latin typeface="+mn-lt"/>
                <a:ea typeface="+mn-ea"/>
                <a:cs typeface="+mn-cs"/>
                <a:sym typeface="Arial"/>
              </a:rPr>
              <a:t>					</a:t>
            </a:r>
            <a:r>
              <a:rPr sz="1800">
                <a:latin typeface="+mn-lt"/>
                <a:ea typeface="+mn-ea"/>
                <a:cs typeface="+mn-cs"/>
                <a:sym typeface="Arial"/>
              </a:rPr>
              <a:t>(proverbe yiddish)</a:t>
            </a:r>
          </a:p>
        </p:txBody>
      </p:sp>
      <p:sp>
        <p:nvSpPr>
          <p:cNvPr id="344" name="- J’ai préparé ma sortie, comme vous le constatez : le chassé-croisé qui sert de titre à cette diapositive me servira aussi de chute… et je vais conclure :…"/>
          <p:cNvSpPr txBox="1">
            <a:spLocks noGrp="1"/>
          </p:cNvSpPr>
          <p:nvPr>
            <p:ph type="body" idx="1"/>
          </p:nvPr>
        </p:nvSpPr>
        <p:spPr>
          <a:xfrm>
            <a:off x="685800" y="1840233"/>
            <a:ext cx="7772400" cy="4876801"/>
          </a:xfrm>
          <a:prstGeom prst="rect">
            <a:avLst/>
          </a:prstGeom>
        </p:spPr>
        <p:txBody>
          <a:bodyPr/>
          <a:lstStyle/>
          <a:p>
            <a:pPr>
              <a:buSzTx/>
              <a:buFont typeface="Wingdings"/>
              <a:buNone/>
              <a:defRPr sz="1600"/>
            </a:pPr>
            <a:r>
              <a:rPr dirty="0"/>
              <a:t>- J’ai préparé ma sortie, comme vous le constatez : le chassé-croisé qui sert de titre à cette diapositive me servira aussi de chute… et je vais conclure :</a:t>
            </a:r>
            <a:br>
              <a:rPr dirty="0"/>
            </a:br>
            <a:endParaRPr dirty="0"/>
          </a:p>
          <a:p>
            <a:pPr marL="40640" indent="0">
              <a:buNone/>
            </a:pPr>
            <a:r>
              <a:rPr sz="1800" dirty="0"/>
              <a:t>Bruyant hochet du hasard mais conscient de la nécessité, l’homme a la ressource ambiguë, parmi les moyens que la sélection naturelle a mis à sa disposition, concurremment ou parallèlement aux « paradis artificiels » qu’une moisson empirique lui découvre,</a:t>
            </a:r>
            <a:r>
              <a:rPr sz="1800" dirty="0">
                <a:latin typeface="ＭＳ ゴシック"/>
                <a:ea typeface="ＭＳ ゴシック"/>
                <a:cs typeface="ＭＳ ゴシック"/>
                <a:sym typeface="ＭＳ ゴシック"/>
              </a:rPr>
              <a:t/>
            </a:r>
            <a:br>
              <a:rPr sz="1800" dirty="0">
                <a:latin typeface="ＭＳ ゴシック"/>
                <a:ea typeface="ＭＳ ゴシック"/>
                <a:cs typeface="ＭＳ ゴシック"/>
                <a:sym typeface="ＭＳ ゴシック"/>
              </a:rPr>
            </a:br>
            <a:r>
              <a:rPr sz="1800" b="1" i="1" dirty="0"/>
              <a:t>des voies capiteuses d’un savoir réflexe qui tourne le dos aux lois du savoir</a:t>
            </a:r>
            <a:r>
              <a:rPr sz="1800" dirty="0"/>
              <a:t> : </a:t>
            </a:r>
            <a:r>
              <a:rPr sz="1800" dirty="0">
                <a:latin typeface="ＭＳ ゴシック"/>
                <a:ea typeface="ＭＳ ゴシック"/>
                <a:cs typeface="ＭＳ ゴシック"/>
                <a:sym typeface="ＭＳ ゴシック"/>
              </a:rPr>
              <a:t/>
            </a:r>
            <a:br>
              <a:rPr sz="1800" dirty="0">
                <a:latin typeface="ＭＳ ゴシック"/>
                <a:ea typeface="ＭＳ ゴシック"/>
                <a:cs typeface="ＭＳ ゴシック"/>
                <a:sym typeface="ＭＳ ゴシック"/>
              </a:rPr>
            </a:br>
            <a:r>
              <a:rPr sz="1800" b="1" dirty="0"/>
              <a:t>l’ivresse du rire</a:t>
            </a:r>
            <a:r>
              <a:rPr sz="1800" dirty="0"/>
              <a:t> </a:t>
            </a:r>
            <a:r>
              <a:rPr sz="1800" i="1" dirty="0"/>
              <a:t>qui suspend le travail analytique de la raison</a:t>
            </a:r>
            <a:r>
              <a:rPr sz="1800" dirty="0"/>
              <a:t>.</a:t>
            </a:r>
          </a:p>
          <a:p>
            <a:pPr>
              <a:buSzTx/>
              <a:buFont typeface="Wingdings"/>
              <a:buNone/>
              <a:defRPr sz="1600"/>
            </a:pPr>
            <a:endParaRPr sz="1800" dirty="0"/>
          </a:p>
          <a:p>
            <a:pPr marL="40640" indent="0">
              <a:buNone/>
              <a:defRPr sz="1900" b="1"/>
            </a:pPr>
            <a:r>
              <a:rPr dirty="0"/>
              <a:t>Cette pharmacie endocrine lui permet de supporter l’adversité et, parfois, de l’annuler…</a:t>
            </a:r>
          </a:p>
          <a:p>
            <a:pPr>
              <a:buSzTx/>
              <a:buFont typeface="Wingdings"/>
              <a:buNone/>
              <a:defRPr sz="1600"/>
            </a:pPr>
            <a:r>
              <a:rPr dirty="0"/>
              <a:t>	</a:t>
            </a:r>
            <a:r>
              <a:rPr dirty="0">
                <a:latin typeface="ＭＳ ゴシック"/>
                <a:ea typeface="ＭＳ ゴシック"/>
                <a:cs typeface="ＭＳ ゴシック"/>
                <a:sym typeface="ＭＳ ゴシック"/>
              </a:rPr>
              <a:t/>
            </a:r>
            <a:br>
              <a:rPr dirty="0">
                <a:latin typeface="ＭＳ ゴシック"/>
                <a:ea typeface="ＭＳ ゴシック"/>
                <a:cs typeface="ＭＳ ゴシック"/>
                <a:sym typeface="ＭＳ ゴシック"/>
              </a:rPr>
            </a:br>
            <a:r>
              <a:rPr dirty="0">
                <a:latin typeface="ＭＳ ゴシック"/>
                <a:ea typeface="ＭＳ ゴシック"/>
                <a:cs typeface="ＭＳ ゴシック"/>
                <a:sym typeface="ＭＳ ゴシック"/>
              </a:rPr>
              <a:t/>
            </a:r>
            <a:br>
              <a:rPr dirty="0">
                <a:latin typeface="ＭＳ ゴシック"/>
                <a:ea typeface="ＭＳ ゴシック"/>
                <a:cs typeface="ＭＳ ゴシック"/>
                <a:sym typeface="ＭＳ ゴシック"/>
              </a:rPr>
            </a:br>
            <a:endParaRPr dirty="0">
              <a:latin typeface="ＭＳ ゴシック"/>
              <a:ea typeface="ＭＳ ゴシック"/>
              <a:cs typeface="ＭＳ ゴシック"/>
              <a:sym typeface="ＭＳ ゴシック"/>
            </a:endParaRPr>
          </a:p>
        </p:txBody>
      </p:sp>
      <p:sp>
        <p:nvSpPr>
          <p:cNvPr id="345" name="MERCI de votre attention !"/>
          <p:cNvSpPr txBox="1"/>
          <p:nvPr/>
        </p:nvSpPr>
        <p:spPr>
          <a:xfrm>
            <a:off x="2589455" y="5996662"/>
            <a:ext cx="3965090" cy="4472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383540" indent="-342900" algn="ctr">
              <a:spcBef>
                <a:spcPts val="700"/>
              </a:spcBef>
              <a:buClr>
                <a:srgbClr val="4E0500"/>
              </a:buClr>
              <a:buFont typeface="Wingdings"/>
              <a:defRPr b="1"/>
            </a:lvl1pPr>
          </a:lstStyle>
          <a:p>
            <a:r>
              <a:t>MERCI de votre attention !</a:t>
            </a:r>
          </a:p>
        </p:txBody>
      </p:sp>
    </p:spTree>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xmlns:m="http://schemas.openxmlformats.org/officeDocument/2006/math" xmlns:a14="http://schemas.microsoft.com/office/drawing/2010/main">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2" presetClass="emph" presetSubtype="0" repeatCount="2000" fill="hold" grpId="1" nodeType="clickEffect">
                                  <p:stCondLst>
                                    <p:cond delay="0"/>
                                  </p:stCondLst>
                                  <p:childTnLst>
                                    <p:animRot by="300000">
                                      <p:cBhvr>
                                        <p:cTn id="6" dur="50" fill="hold">
                                          <p:stCondLst>
                                            <p:cond delay="0"/>
                                          </p:stCondLst>
                                        </p:cTn>
                                        <p:tgtEl>
                                          <p:spTgt spid="343"/>
                                        </p:tgtEl>
                                        <p:attrNameLst>
                                          <p:attrName>r</p:attrName>
                                        </p:attrNameLst>
                                      </p:cBhvr>
                                    </p:animRot>
                                    <p:animRot by="-600000">
                                      <p:cBhvr>
                                        <p:cTn id="7" dur="100" fill="hold">
                                          <p:stCondLst>
                                            <p:cond delay="100"/>
                                          </p:stCondLst>
                                        </p:cTn>
                                        <p:tgtEl>
                                          <p:spTgt spid="343"/>
                                        </p:tgtEl>
                                        <p:attrNameLst>
                                          <p:attrName>r</p:attrName>
                                        </p:attrNameLst>
                                      </p:cBhvr>
                                    </p:animRot>
                                    <p:animRot by="600000">
                                      <p:cBhvr>
                                        <p:cTn id="8" dur="100" fill="hold">
                                          <p:stCondLst>
                                            <p:cond delay="200"/>
                                          </p:stCondLst>
                                        </p:cTn>
                                        <p:tgtEl>
                                          <p:spTgt spid="343"/>
                                        </p:tgtEl>
                                        <p:attrNameLst>
                                          <p:attrName>r</p:attrName>
                                        </p:attrNameLst>
                                      </p:cBhvr>
                                    </p:animRot>
                                    <p:animRot by="-600000">
                                      <p:cBhvr>
                                        <p:cTn id="9" dur="100" fill="hold">
                                          <p:stCondLst>
                                            <p:cond delay="300"/>
                                          </p:stCondLst>
                                        </p:cTn>
                                        <p:tgtEl>
                                          <p:spTgt spid="343"/>
                                        </p:tgtEl>
                                        <p:attrNameLst>
                                          <p:attrName>r</p:attrName>
                                        </p:attrNameLst>
                                      </p:cBhvr>
                                    </p:animRot>
                                    <p:animRot by="300000">
                                      <p:cBhvr>
                                        <p:cTn id="10" dur="100" fill="hold">
                                          <p:stCondLst>
                                            <p:cond delay="400"/>
                                          </p:stCondLst>
                                        </p:cTn>
                                        <p:tgtEl>
                                          <p:spTgt spid="34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 grpId="1" animBg="1" advAuto="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7"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pic>
        <p:nvPicPr>
          <p:cNvPr id="348" name="Image" descr="Image"/>
          <p:cNvPicPr>
            <a:picLocks noChangeAspect="1"/>
          </p:cNvPicPr>
          <p:nvPr/>
        </p:nvPicPr>
        <p:blipFill>
          <a:blip r:embed="rId3">
            <a:extLst/>
          </a:blip>
          <a:stretch>
            <a:fillRect/>
          </a:stretch>
        </p:blipFill>
        <p:spPr>
          <a:xfrm>
            <a:off x="2356123" y="-1659754"/>
            <a:ext cx="4431754" cy="9548323"/>
          </a:xfrm>
          <a:prstGeom prst="rect">
            <a:avLst/>
          </a:prstGeom>
          <a:ln w="25400">
            <a:miter lim="400000"/>
          </a:ln>
          <a:effectLst>
            <a:outerShdw blurRad="254000" dist="127000" dir="5400000"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xmlns:m="http://schemas.openxmlformats.org/officeDocument/2006/math" xmlns:a14="http://schemas.microsoft.com/office/drawing/2010/main">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351" name="Pour une présentation plus académique de la question  et pour un florilège d’histoires (non académiques)  supposées drôles voir :"/>
          <p:cNvSpPr txBox="1">
            <a:spLocks noGrp="1"/>
          </p:cNvSpPr>
          <p:nvPr>
            <p:ph type="title"/>
          </p:nvPr>
        </p:nvSpPr>
        <p:spPr>
          <a:xfrm>
            <a:off x="685800" y="457199"/>
            <a:ext cx="7772400" cy="2597051"/>
          </a:xfrm>
          <a:prstGeom prst="rect">
            <a:avLst/>
          </a:prstGeom>
        </p:spPr>
        <p:txBody>
          <a:bodyPr/>
          <a:lstStyle/>
          <a:p>
            <a:pPr>
              <a:defRPr sz="2000">
                <a:latin typeface="+mn-lt"/>
                <a:ea typeface="+mn-ea"/>
                <a:cs typeface="+mn-cs"/>
                <a:sym typeface="Arial"/>
              </a:defRPr>
            </a:pPr>
            <a:r>
              <a:rPr dirty="0"/>
              <a:t>Pour une présentation plus académique de la question </a:t>
            </a:r>
            <a:br>
              <a:rPr dirty="0"/>
            </a:br>
            <a:r>
              <a:rPr dirty="0"/>
              <a:t>et pour un florilège d’histoires (non académiques) </a:t>
            </a:r>
            <a:br>
              <a:rPr dirty="0"/>
            </a:br>
            <a:r>
              <a:rPr dirty="0"/>
              <a:t>supposées drôles voir :</a:t>
            </a:r>
          </a:p>
        </p:txBody>
      </p:sp>
      <p:sp>
        <p:nvSpPr>
          <p:cNvPr id="352" name="www.anthropologieenligne.com :…"/>
          <p:cNvSpPr txBox="1">
            <a:spLocks noGrp="1"/>
          </p:cNvSpPr>
          <p:nvPr>
            <p:ph type="body" idx="1"/>
          </p:nvPr>
        </p:nvSpPr>
        <p:spPr>
          <a:xfrm>
            <a:off x="685800" y="2362200"/>
            <a:ext cx="7772400" cy="4495800"/>
          </a:xfrm>
          <a:prstGeom prst="rect">
            <a:avLst/>
          </a:prstGeom>
        </p:spPr>
        <p:txBody>
          <a:bodyPr/>
          <a:lstStyle/>
          <a:p>
            <a:pPr>
              <a:buSzTx/>
              <a:buFont typeface="Wingdings"/>
              <a:buNone/>
            </a:pPr>
            <a:endParaRPr/>
          </a:p>
          <a:p>
            <a:pPr algn="ctr">
              <a:buSzTx/>
              <a:buFont typeface="Wingdings"/>
              <a:buNone/>
            </a:pPr>
            <a:r>
              <a:rPr b="1" u="sng">
                <a:solidFill>
                  <a:srgbClr val="00A8AA"/>
                </a:solidFill>
                <a:uFill>
                  <a:solidFill>
                    <a:srgbClr val="00A8AA"/>
                  </a:solidFill>
                </a:uFill>
                <a:hlinkClick r:id="rId3"/>
              </a:rPr>
              <a:t>www.anthropologieenligne.com</a:t>
            </a:r>
            <a:r>
              <a:rPr b="1"/>
              <a:t> :</a:t>
            </a:r>
          </a:p>
          <a:p>
            <a:endParaRPr b="1"/>
          </a:p>
          <a:p>
            <a:pPr>
              <a:buSzTx/>
              <a:buFont typeface="Wingdings"/>
              <a:buNone/>
            </a:pPr>
            <a:r>
              <a:t>	</a:t>
            </a:r>
            <a:r>
              <a:rPr b="1"/>
              <a:t>	Chapitre 12 : </a:t>
            </a:r>
            <a:r>
              <a:rPr b="1" i="1"/>
              <a:t>La chimie du rire</a:t>
            </a:r>
            <a:r>
              <a:rPr b="1"/>
              <a:t> </a:t>
            </a:r>
          </a:p>
        </p:txBody>
      </p:sp>
    </p:spTree>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xmlns:m="http://schemas.openxmlformats.org/officeDocument/2006/math" xmlns:a14="http://schemas.microsoft.com/office/drawing/2010/main">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6" presetClass="emph" presetSubtype="0" fill="hold" grpId="2" nodeType="clickEffect">
                                  <p:stCondLst>
                                    <p:cond delay="0"/>
                                  </p:stCondLst>
                                  <p:childTnLst>
                                    <p:animEffect transition="out" filter="fade">
                                      <p:cBhvr>
                                        <p:cTn id="6" dur="500" fill="hold" tmFilter="0, 0; .2, .5; .8, .5; 1, 0"/>
                                        <p:tgtEl>
                                          <p:spTgt spid="352"/>
                                        </p:tgtEl>
                                      </p:cBhvr>
                                    </p:animEffect>
                                    <p:animScale>
                                      <p:cBhvr>
                                        <p:cTn id="7" dur="250" autoRev="1" fill="hold"/>
                                        <p:tgtEl>
                                          <p:spTgt spid="35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 grpId="2"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67" name="Se shooter à la polysémie…"/>
          <p:cNvSpPr txBox="1">
            <a:spLocks noGrp="1"/>
          </p:cNvSpPr>
          <p:nvPr>
            <p:ph type="title"/>
          </p:nvPr>
        </p:nvSpPr>
        <p:spPr>
          <a:xfrm>
            <a:off x="685800" y="609600"/>
            <a:ext cx="7772400" cy="1143000"/>
          </a:xfrm>
          <a:prstGeom prst="rect">
            <a:avLst/>
          </a:prstGeom>
        </p:spPr>
        <p:txBody>
          <a:bodyPr/>
          <a:lstStyle/>
          <a:p>
            <a:r>
              <a:rPr sz="3200">
                <a:latin typeface="+mn-lt"/>
                <a:ea typeface="+mn-ea"/>
                <a:cs typeface="+mn-cs"/>
                <a:sym typeface="Arial"/>
              </a:rPr>
              <a:t>Se </a:t>
            </a:r>
            <a:r>
              <a:rPr sz="3200" i="1">
                <a:latin typeface="+mn-lt"/>
                <a:ea typeface="+mn-ea"/>
                <a:cs typeface="+mn-cs"/>
                <a:sym typeface="Arial"/>
              </a:rPr>
              <a:t>shooter</a:t>
            </a:r>
            <a:r>
              <a:rPr sz="3200">
                <a:latin typeface="+mn-lt"/>
                <a:ea typeface="+mn-ea"/>
                <a:cs typeface="+mn-cs"/>
                <a:sym typeface="Arial"/>
              </a:rPr>
              <a:t> à la polysémie…</a:t>
            </a:r>
          </a:p>
        </p:txBody>
      </p:sp>
      <p:sp>
        <p:nvSpPr>
          <p:cNvPr id="68" name="Ce que je souhaite montrer ici c’est qu’on peut aussi se shooter aussi à la linguistique, plus exactement en utilisant une propriété qui caractérise les langues naturelles : la polysémie.  Polysémie que révèle, justement, ce que j’ai proposé d’appeler : « une peau de banane sémantique ».   Il serait donc possible de planer sans adjuvant extérieur, sans sacrifier à ce que Baudelaire appelait les « paradis artificiels », tout simplement parce que le circuit cérébral de la récompense est mobilisé quand on rit."/>
          <p:cNvSpPr txBox="1">
            <a:spLocks noGrp="1"/>
          </p:cNvSpPr>
          <p:nvPr>
            <p:ph type="body" sz="half" idx="1"/>
          </p:nvPr>
        </p:nvSpPr>
        <p:spPr>
          <a:xfrm>
            <a:off x="685800" y="1752600"/>
            <a:ext cx="3810000" cy="5105400"/>
          </a:xfrm>
          <a:prstGeom prst="rect">
            <a:avLst/>
          </a:prstGeom>
        </p:spPr>
        <p:txBody>
          <a:bodyPr/>
          <a:lstStyle/>
          <a:p>
            <a:pPr>
              <a:lnSpc>
                <a:spcPct val="90000"/>
              </a:lnSpc>
              <a:buSzTx/>
              <a:buFont typeface="Wingdings"/>
              <a:buNone/>
              <a:defRPr sz="1400"/>
            </a:pPr>
            <a:endParaRPr dirty="0"/>
          </a:p>
          <a:p>
            <a:pPr>
              <a:lnSpc>
                <a:spcPct val="90000"/>
              </a:lnSpc>
            </a:pPr>
            <a:endParaRPr dirty="0"/>
          </a:p>
          <a:p>
            <a:pPr marL="40640" indent="0">
              <a:lnSpc>
                <a:spcPct val="90000"/>
              </a:lnSpc>
              <a:buNone/>
            </a:pPr>
            <a:r>
              <a:rPr sz="1400" dirty="0"/>
              <a:t>Ce que je souhaite montrer ici c’est qu’on peut </a:t>
            </a:r>
            <a:r>
              <a:rPr sz="1400" i="1" dirty="0"/>
              <a:t>aussi</a:t>
            </a:r>
            <a:r>
              <a:rPr sz="1400" dirty="0"/>
              <a:t> se shooter aussi à la linguistique, plus exactement en utilisant une propriété qui caractérise les langues naturelles : </a:t>
            </a:r>
            <a:r>
              <a:rPr sz="1400" b="1" dirty="0"/>
              <a:t>la polysémie</a:t>
            </a:r>
            <a:r>
              <a:rPr sz="1400" dirty="0"/>
              <a:t>. </a:t>
            </a:r>
            <a:r>
              <a:rPr sz="1400" dirty="0">
                <a:latin typeface="ＭＳ ゴシック"/>
                <a:ea typeface="ＭＳ ゴシック"/>
                <a:cs typeface="ＭＳ ゴシック"/>
                <a:sym typeface="ＭＳ ゴシック"/>
              </a:rPr>
              <a:t/>
            </a:r>
            <a:br>
              <a:rPr sz="1400" dirty="0">
                <a:latin typeface="ＭＳ ゴシック"/>
                <a:ea typeface="ＭＳ ゴシック"/>
                <a:cs typeface="ＭＳ ゴシック"/>
                <a:sym typeface="ＭＳ ゴシック"/>
              </a:rPr>
            </a:br>
            <a:r>
              <a:rPr sz="1400" dirty="0"/>
              <a:t>Polysémie que révèle, justement, ce que j’ai proposé d’appeler : « une peau de banane sémantique ». </a:t>
            </a:r>
            <a:r>
              <a:rPr sz="1400" dirty="0">
                <a:latin typeface="ＭＳ ゴシック"/>
                <a:ea typeface="ＭＳ ゴシック"/>
                <a:cs typeface="ＭＳ ゴシック"/>
                <a:sym typeface="ＭＳ ゴシック"/>
              </a:rPr>
              <a:t/>
            </a:r>
            <a:br>
              <a:rPr sz="1400" dirty="0">
                <a:latin typeface="ＭＳ ゴシック"/>
                <a:ea typeface="ＭＳ ゴシック"/>
                <a:cs typeface="ＭＳ ゴシック"/>
                <a:sym typeface="ＭＳ ゴシック"/>
              </a:rPr>
            </a:br>
            <a:r>
              <a:rPr sz="1400" dirty="0">
                <a:latin typeface="ＭＳ ゴシック"/>
                <a:ea typeface="ＭＳ ゴシック"/>
                <a:cs typeface="ＭＳ ゴシック"/>
                <a:sym typeface="ＭＳ ゴシック"/>
              </a:rPr>
              <a:t/>
            </a:r>
            <a:br>
              <a:rPr sz="1400" dirty="0">
                <a:latin typeface="ＭＳ ゴシック"/>
                <a:ea typeface="ＭＳ ゴシック"/>
                <a:cs typeface="ＭＳ ゴシック"/>
                <a:sym typeface="ＭＳ ゴシック"/>
              </a:rPr>
            </a:br>
            <a:r>
              <a:rPr sz="1400" dirty="0"/>
              <a:t>Il serait donc possible de planer sans adjuvant extérieur, sans sacrifier à ce que Baudelaire appelait les « paradis artificiels », tout simplement parce que le </a:t>
            </a:r>
            <a:r>
              <a:rPr sz="1400" b="1" dirty="0"/>
              <a:t>circuit cérébral de la récompense</a:t>
            </a:r>
            <a:r>
              <a:rPr sz="1400" dirty="0"/>
              <a:t> est mobilisé quand on rit. </a:t>
            </a:r>
          </a:p>
        </p:txBody>
      </p:sp>
      <p:sp>
        <p:nvSpPr>
          <p:cNvPr id="69" name="On implante des électrodes dans le noyau accumbens du cerveau d'un rat. En appuyant sur un levier, le rat peut stimuler lui-même la région en question de son cerveau (Olds &amp; Milner, 1954). Le rat s'auto-stimule sans arrêt, ne prenant même plus le temps de manger. La stimulation directe de ce circuit est donc tellement attrayante que l’animal en meurt."/>
          <p:cNvSpPr txBox="1"/>
          <p:nvPr/>
        </p:nvSpPr>
        <p:spPr>
          <a:xfrm>
            <a:off x="4803263" y="2169784"/>
            <a:ext cx="3822701" cy="33419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83540" indent="-342900">
              <a:spcBef>
                <a:spcPts val="300"/>
              </a:spcBef>
              <a:buClr>
                <a:srgbClr val="4E0500"/>
              </a:buClr>
              <a:buFont typeface="Wingdings"/>
              <a:defRPr sz="1600"/>
            </a:pPr>
            <a:r>
              <a:rPr dirty="0">
                <a:latin typeface="ＭＳ ゴシック"/>
                <a:ea typeface="ＭＳ ゴシック"/>
                <a:cs typeface="ＭＳ ゴシック"/>
                <a:sym typeface="ＭＳ ゴシック"/>
              </a:rPr>
              <a:t/>
            </a:r>
            <a:br>
              <a:rPr dirty="0">
                <a:latin typeface="ＭＳ ゴシック"/>
                <a:ea typeface="ＭＳ ゴシック"/>
                <a:cs typeface="ＭＳ ゴシック"/>
                <a:sym typeface="ＭＳ ゴシック"/>
              </a:rPr>
            </a:br>
            <a:endParaRPr dirty="0">
              <a:latin typeface="ＭＳ ゴシック"/>
              <a:ea typeface="ＭＳ ゴシック"/>
              <a:cs typeface="ＭＳ ゴシック"/>
              <a:sym typeface="ＭＳ ゴシック"/>
            </a:endParaRPr>
          </a:p>
          <a:p>
            <a:pPr marL="40640">
              <a:spcBef>
                <a:spcPts val="300"/>
              </a:spcBef>
              <a:buClr>
                <a:srgbClr val="4E0500"/>
              </a:buClr>
              <a:buSzPct val="100000"/>
            </a:pPr>
            <a:r>
              <a:rPr sz="1600" dirty="0"/>
              <a:t>On implante des électrodes dans le </a:t>
            </a:r>
            <a:r>
              <a:rPr sz="1600" i="1" dirty="0"/>
              <a:t>noyau accumbens</a:t>
            </a:r>
            <a:r>
              <a:rPr sz="1600" dirty="0"/>
              <a:t> du cerveau d'un rat. En appuyant sur un levier, le rat peut stimuler lui-même la région en question de son cerveau (Olds &amp; Milner, 1954). Le rat s'auto-stimule sans arrêt, ne prenant même plus le temps de manger.</a:t>
            </a:r>
            <a:r>
              <a:rPr sz="1600" dirty="0">
                <a:latin typeface="ＭＳ ゴシック"/>
                <a:ea typeface="ＭＳ ゴシック"/>
                <a:cs typeface="ＭＳ ゴシック"/>
                <a:sym typeface="ＭＳ ゴシック"/>
              </a:rPr>
              <a:t/>
            </a:r>
            <a:br>
              <a:rPr sz="1600" dirty="0">
                <a:latin typeface="ＭＳ ゴシック"/>
                <a:ea typeface="ＭＳ ゴシック"/>
                <a:cs typeface="ＭＳ ゴシック"/>
                <a:sym typeface="ＭＳ ゴシック"/>
              </a:rPr>
            </a:br>
            <a:r>
              <a:rPr sz="1600" dirty="0"/>
              <a:t>La stimulation directe de ce circuit est donc tellement attrayante que l’animal en meurt.</a:t>
            </a:r>
            <a:r>
              <a:rPr sz="1600" dirty="0">
                <a:solidFill>
                  <a:srgbClr val="F6A92A"/>
                </a:solidFill>
                <a:uFill>
                  <a:solidFill>
                    <a:srgbClr val="F6A92A"/>
                  </a:solidFill>
                </a:uFill>
              </a:rPr>
              <a:t> </a:t>
            </a:r>
          </a:p>
        </p:txBody>
      </p:sp>
    </p:spTree>
  </p:cSld>
  <p:clrMapOvr>
    <a:masterClrMapping/>
  </p:clrMapOvr>
  <mc:AlternateContent xmlns:mc="http://schemas.openxmlformats.org/markup-compatibility/2006" xmlns:p14="http://schemas.microsoft.com/office/powerpoint/2010/main">
    <mc:Choice xmlns="" xmlns:m="http://schemas.openxmlformats.org/officeDocument/2006/math" xmlns:a14="http://schemas.microsoft.com/office/drawing/2010/main" xmlns:p15="http://schemas.microsoft.com/office/powerpoint/2012/main" Requires="p15">
      <p:transition xmlns:p14="http://schemas.microsoft.com/office/powerpoint/2010/main" spd="slow" advClick="1" p14:dur="2000">
        <p15:prstTrans prst="peelOff" invX="1"/>
      </p:transition>
    </mc:Choice>
    <mc:Choice Requires="p14">
      <p:transition spd="slow" p14:dur="2000">
        <p:wipe/>
      </p:transition>
    </mc:Choice>
    <mc:Fallback xmlns="" xmlns:m="http://schemas.openxmlformats.org/officeDocument/2006/math" xmlns:a14="http://schemas.microsoft.com/office/drawing/2010/main">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5" presetClass="emph" presetSubtype="0" repeatCount="4000" fill="hold" grpId="1" nodeType="clickEffect">
                                  <p:stCondLst>
                                    <p:cond delay="0"/>
                                  </p:stCondLst>
                                  <p:childTnLst>
                                    <p:anim calcmode="discrete" valueType="str">
                                      <p:cBhvr>
                                        <p:cTn id="6" dur="1000" fill="hold"/>
                                        <p:tgtEl>
                                          <p:spTgt spid="67"/>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2" nodeType="clickEffect">
                                  <p:stCondLst>
                                    <p:cond delay="0"/>
                                  </p:stCondLst>
                                  <p:iterate type="lt">
                                    <p:tmAbs val="100"/>
                                  </p:iterate>
                                  <p:childTnLst>
                                    <p:set>
                                      <p:cBhvr>
                                        <p:cTn id="10" fill="hold">
                                          <p:stCondLst>
                                            <p:cond delay="0"/>
                                          </p:stCondLst>
                                        </p:cTn>
                                        <p:tgtEl>
                                          <p:spTgt spid="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1" animBg="1" advAuto="0"/>
      <p:bldP spid="67" grpId="2"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72" name="Une peau de banane sémantique :"/>
          <p:cNvSpPr txBox="1">
            <a:spLocks noGrp="1"/>
          </p:cNvSpPr>
          <p:nvPr>
            <p:ph type="title"/>
          </p:nvPr>
        </p:nvSpPr>
        <p:spPr>
          <a:xfrm>
            <a:off x="685800" y="747514"/>
            <a:ext cx="7772400" cy="1600201"/>
          </a:xfrm>
          <a:prstGeom prst="rect">
            <a:avLst/>
          </a:prstGeom>
        </p:spPr>
        <p:txBody>
          <a:bodyPr/>
          <a:lstStyle/>
          <a:p>
            <a:pPr>
              <a:defRPr sz="3600">
                <a:solidFill>
                  <a:schemeClr val="accent1"/>
                </a:solidFill>
                <a:uFill>
                  <a:solidFill>
                    <a:srgbClr val="000000"/>
                  </a:solidFill>
                </a:uFill>
                <a:latin typeface="+mn-lt"/>
                <a:ea typeface="+mn-ea"/>
                <a:cs typeface="+mn-cs"/>
                <a:sym typeface="Arial"/>
              </a:defRPr>
            </a:pPr>
            <a:r>
              <a:t> </a:t>
            </a:r>
            <a:r>
              <a:rPr>
                <a:solidFill>
                  <a:schemeClr val="accent1">
                    <a:hueOff val="47394"/>
                    <a:satOff val="-25753"/>
                    <a:lumOff val="-7544"/>
                  </a:schemeClr>
                </a:solidFill>
              </a:rPr>
              <a:t>Une peau de banane sémantique :</a:t>
            </a:r>
          </a:p>
        </p:txBody>
      </p:sp>
      <p:sp>
        <p:nvSpPr>
          <p:cNvPr id="73" name="est un dispositif qui a pour but de faire glisser le récepteur de l’information (le spectateur, l’auditeur…) sur une  double couche de sens  et à provoquer… sa chute."/>
          <p:cNvSpPr txBox="1">
            <a:spLocks noGrp="1"/>
          </p:cNvSpPr>
          <p:nvPr>
            <p:ph type="body" idx="1"/>
          </p:nvPr>
        </p:nvSpPr>
        <p:spPr>
          <a:prstGeom prst="rect">
            <a:avLst/>
          </a:prstGeom>
        </p:spPr>
        <p:txBody>
          <a:bodyPr/>
          <a:lstStyle/>
          <a:p>
            <a:pPr>
              <a:buSzTx/>
              <a:buFont typeface="Wingdings"/>
              <a:buNone/>
            </a:pPr>
            <a:endParaRPr/>
          </a:p>
          <a:p>
            <a:pPr>
              <a:buSzTx/>
              <a:buFont typeface="Wingdings"/>
              <a:buNone/>
            </a:pPr>
            <a:r>
              <a:t>	est un dispositif qui a pour but de faire glisser le récepteur de l’information (le spectateur, l’auditeur…) sur une </a:t>
            </a:r>
            <a:r>
              <a:rPr>
                <a:latin typeface="ＭＳ ゴシック"/>
                <a:ea typeface="ＭＳ ゴシック"/>
                <a:cs typeface="ＭＳ ゴシック"/>
                <a:sym typeface="ＭＳ ゴシック"/>
              </a:rPr>
              <a:t/>
            </a:r>
            <a:br>
              <a:rPr>
                <a:latin typeface="ＭＳ ゴシック"/>
                <a:ea typeface="ＭＳ ゴシック"/>
                <a:cs typeface="ＭＳ ゴシック"/>
                <a:sym typeface="ＭＳ ゴシック"/>
              </a:rPr>
            </a:br>
            <a:r>
              <a:rPr b="1" i="1"/>
              <a:t>double couche de sens</a:t>
            </a:r>
            <a:r>
              <a:rPr i="1"/>
              <a:t> </a:t>
            </a:r>
            <a:r>
              <a:rPr>
                <a:latin typeface="ＭＳ ゴシック"/>
                <a:ea typeface="ＭＳ ゴシック"/>
                <a:cs typeface="ＭＳ ゴシック"/>
                <a:sym typeface="ＭＳ ゴシック"/>
              </a:rPr>
              <a:t/>
            </a:r>
            <a:br>
              <a:rPr>
                <a:latin typeface="ＭＳ ゴシック"/>
                <a:ea typeface="ＭＳ ゴシック"/>
                <a:cs typeface="ＭＳ ゴシック"/>
                <a:sym typeface="ＭＳ ゴシック"/>
              </a:rPr>
            </a:br>
            <a:r>
              <a:t>et à provoquer… sa chute.</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xit" presetSubtype="8" fill="hold" grpId="1" nodeType="clickEffect">
                                  <p:stCondLst>
                                    <p:cond delay="0"/>
                                  </p:stCondLst>
                                  <p:iterate>
                                    <p:tmAbs val="0"/>
                                  </p:iterate>
                                  <p:childTnLst>
                                    <p:animEffect transition="out" filter="wipe(left)">
                                      <p:cBhvr>
                                        <p:cTn id="6" dur="1000" fill="hold"/>
                                        <p:tgtEl>
                                          <p:spTgt spid="72"/>
                                        </p:tgtEl>
                                      </p:cBhvr>
                                    </p:animEffect>
                                    <p:set>
                                      <p:cBhvr>
                                        <p:cTn id="7" fill="hold">
                                          <p:stCondLst>
                                            <p:cond delay="999"/>
                                          </p:stCondLst>
                                        </p:cTn>
                                        <p:tgtEl>
                                          <p:spTgt spid="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image.jpg" descr="image.jpg"/>
          <p:cNvPicPr>
            <a:picLocks/>
          </p:cNvPicPr>
          <p:nvPr/>
        </p:nvPicPr>
        <p:blipFill>
          <a:blip r:embed="rId2">
            <a:extLst/>
          </a:blip>
          <a:stretch>
            <a:fillRect/>
          </a:stretch>
        </p:blipFill>
        <p:spPr>
          <a:xfrm>
            <a:off x="0" y="0"/>
            <a:ext cx="9144000" cy="6858000"/>
          </a:xfrm>
          <a:prstGeom prst="rect">
            <a:avLst/>
          </a:prstGeom>
          <a:ln w="12700">
            <a:miter lim="400000"/>
          </a:ln>
        </p:spPr>
      </p:pic>
      <p:sp>
        <p:nvSpPr>
          <p:cNvPr id="76" name="Une peau de banane sémantique :"/>
          <p:cNvSpPr txBox="1">
            <a:spLocks noGrp="1"/>
          </p:cNvSpPr>
          <p:nvPr>
            <p:ph type="title"/>
          </p:nvPr>
        </p:nvSpPr>
        <p:spPr>
          <a:prstGeom prst="rect">
            <a:avLst/>
          </a:prstGeom>
        </p:spPr>
        <p:txBody>
          <a:bodyPr/>
          <a:lstStyle/>
          <a:p>
            <a:r>
              <a:rPr sz="3600">
                <a:solidFill>
                  <a:srgbClr val="000000"/>
                </a:solidFill>
                <a:uFill>
                  <a:solidFill>
                    <a:srgbClr val="000000"/>
                  </a:solidFill>
                </a:uFill>
              </a:rPr>
              <a:t> </a:t>
            </a:r>
            <a:r>
              <a:rPr sz="3600">
                <a:solidFill>
                  <a:schemeClr val="accent1">
                    <a:hueOff val="47394"/>
                    <a:satOff val="-25753"/>
                    <a:lumOff val="-7544"/>
                  </a:schemeClr>
                </a:solidFill>
                <a:uFill>
                  <a:solidFill>
                    <a:srgbClr val="000000"/>
                  </a:solidFill>
                </a:uFill>
                <a:latin typeface="+mn-lt"/>
                <a:ea typeface="+mn-ea"/>
                <a:cs typeface="+mn-cs"/>
                <a:sym typeface="Arial"/>
              </a:rPr>
              <a:t>Une peau de banane sémantique :</a:t>
            </a:r>
          </a:p>
        </p:txBody>
      </p:sp>
      <p:sp>
        <p:nvSpPr>
          <p:cNvPr id="77" name="Comme vous l’avez remarqué, je ne fais ici que prendre en compte le vocabulaire commun qui désigne la fin de l’histoire – et son effet risible – par le mot « chute ».   C’est la chute qui fait rire."/>
          <p:cNvSpPr txBox="1">
            <a:spLocks noGrp="1"/>
          </p:cNvSpPr>
          <p:nvPr>
            <p:ph type="body" idx="1"/>
          </p:nvPr>
        </p:nvSpPr>
        <p:spPr>
          <a:prstGeom prst="rect">
            <a:avLst/>
          </a:prstGeom>
        </p:spPr>
        <p:txBody>
          <a:bodyPr/>
          <a:lstStyle/>
          <a:p>
            <a:pPr>
              <a:lnSpc>
                <a:spcPct val="90000"/>
              </a:lnSpc>
              <a:buSzTx/>
              <a:buFont typeface="Wingdings"/>
              <a:buNone/>
            </a:pPr>
            <a:endParaRPr/>
          </a:p>
          <a:p>
            <a:pPr>
              <a:lnSpc>
                <a:spcPct val="90000"/>
              </a:lnSpc>
              <a:buSzTx/>
              <a:buFont typeface="Wingdings"/>
              <a:buNone/>
            </a:pPr>
            <a:r>
              <a:rPr sz="2800"/>
              <a:t>	Comme vous l’avez remarqué, je ne fais ici que prendre en compte le vocabulaire commun qui désigne la fin de l’histoire – et son effet risible – par le mot « chute ». </a:t>
            </a:r>
            <a:r>
              <a:rPr sz="2800">
                <a:latin typeface="ＭＳ ゴシック"/>
                <a:ea typeface="ＭＳ ゴシック"/>
                <a:cs typeface="ＭＳ ゴシック"/>
                <a:sym typeface="ＭＳ ゴシック"/>
              </a:rPr>
              <a:t/>
            </a:r>
            <a:br>
              <a:rPr sz="2800">
                <a:latin typeface="ＭＳ ゴシック"/>
                <a:ea typeface="ＭＳ ゴシック"/>
                <a:cs typeface="ＭＳ ゴシック"/>
                <a:sym typeface="ＭＳ ゴシック"/>
              </a:rPr>
            </a:br>
            <a:r>
              <a:rPr sz="2800">
                <a:latin typeface="ＭＳ ゴシック"/>
                <a:ea typeface="ＭＳ ゴシック"/>
                <a:cs typeface="ＭＳ ゴシック"/>
                <a:sym typeface="ＭＳ ゴシック"/>
              </a:rPr>
              <a:t/>
            </a:r>
            <a:br>
              <a:rPr sz="2800">
                <a:latin typeface="ＭＳ ゴシック"/>
                <a:ea typeface="ＭＳ ゴシック"/>
                <a:cs typeface="ＭＳ ゴシック"/>
                <a:sym typeface="ＭＳ ゴシック"/>
              </a:rPr>
            </a:br>
            <a:r>
              <a:rPr sz="2800" b="1" i="1"/>
              <a:t>C’est la chute qui fait rire.</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xit" presetSubtype="8" fill="hold" grpId="1" nodeType="clickEffect">
                                  <p:stCondLst>
                                    <p:cond delay="0"/>
                                  </p:stCondLst>
                                  <p:iterate>
                                    <p:tmAbs val="0"/>
                                  </p:iterate>
                                  <p:childTnLst>
                                    <p:animEffect transition="out" filter="wipe(left)">
                                      <p:cBhvr>
                                        <p:cTn id="6" dur="500" fill="hold"/>
                                        <p:tgtEl>
                                          <p:spTgt spid="76"/>
                                        </p:tgtEl>
                                      </p:cBhvr>
                                    </p:animEffect>
                                    <p:set>
                                      <p:cBhvr>
                                        <p:cTn id="7" fill="hold">
                                          <p:stCondLst>
                                            <p:cond delay="499"/>
                                          </p:stCondLst>
                                        </p:cTn>
                                        <p:tgtEl>
                                          <p:spTgt spid="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1" animBg="1" advAuto="0"/>
    </p:bldLst>
  </p:timing>
</p:sld>
</file>

<file path=ppt/theme/theme1.xml><?xml version="1.0" encoding="utf-8"?>
<a:theme xmlns:a="http://schemas.openxmlformats.org/drawingml/2006/main" name="White">
  <a:themeElements>
    <a:clrScheme name="White">
      <a:dk1>
        <a:srgbClr val="000000"/>
      </a:dk1>
      <a:lt1>
        <a:srgbClr val="F2DE59"/>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imes"/>
        <a:ea typeface="Times"/>
        <a:cs typeface="Times"/>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41D00"/>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imes"/>
        <a:ea typeface="Times"/>
        <a:cs typeface="Times"/>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41D00"/>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118</TotalTime>
  <Words>2059</Words>
  <Application>Microsoft Macintosh PowerPoint</Application>
  <PresentationFormat>Présentation à l'écran (4:3)</PresentationFormat>
  <Paragraphs>409</Paragraphs>
  <Slides>66</Slides>
  <Notes>1</Notes>
  <HiddenSlides>0</HiddenSlides>
  <MMClips>0</MMClips>
  <ScaleCrop>false</ScaleCrop>
  <HeadingPairs>
    <vt:vector size="4" baseType="variant">
      <vt:variant>
        <vt:lpstr>Thème</vt:lpstr>
      </vt:variant>
      <vt:variant>
        <vt:i4>1</vt:i4>
      </vt:variant>
      <vt:variant>
        <vt:lpstr>Titres des diapositives</vt:lpstr>
      </vt:variant>
      <vt:variant>
        <vt:i4>66</vt:i4>
      </vt:variant>
    </vt:vector>
  </HeadingPairs>
  <TitlesOfParts>
    <vt:vector size="67" baseType="lpstr">
      <vt:lpstr>White</vt:lpstr>
      <vt:lpstr>La  chimie  du   R i r e…   </vt:lpstr>
      <vt:lpstr>Présentation PowerPoint</vt:lpstr>
      <vt:lpstr>Une peau de banane sémantique :</vt:lpstr>
      <vt:lpstr>Introduction</vt:lpstr>
      <vt:lpstr>La peau de banane et ses vertus « psychédéliques »</vt:lpstr>
      <vt:lpstr>Police scientifique…</vt:lpstr>
      <vt:lpstr>Se shooter à la polysémie…</vt:lpstr>
      <vt:lpstr> Une peau de banane sémantique :</vt:lpstr>
      <vt:lpstr> Une peau de banane sémantique :</vt:lpstr>
      <vt:lpstr>Définition :</vt:lpstr>
      <vt:lpstr>Voici un exemple (très “classe”)  de cette opposition structurale :  </vt:lpstr>
      <vt:lpstr>Un autre exemple de glissement  sur la polysémie :  </vt:lpstr>
      <vt:lpstr>L’opposition structurale (1) : </vt:lpstr>
      <vt:lpstr>L’opposition structurale (2) : </vt:lpstr>
      <vt:lpstr>L’opposition structurale (3) : </vt:lpstr>
      <vt:lpstr>Ce que parler veut dire (1)</vt:lpstr>
      <vt:lpstr>Ce que parler veut dire (2)</vt:lpstr>
      <vt:lpstr>Ce que parler veut dire (3)</vt:lpstr>
      <vt:lpstr>Définition :</vt:lpstr>
      <vt:lpstr>    Le calembour   et l’humour potache… (quand l’homophonie bouscule le sens)</vt:lpstr>
      <vt:lpstr>    Le calembour   (et l’humour potache)</vt:lpstr>
      <vt:lpstr>    Le calembour   (et l’humour potache)</vt:lpstr>
      <vt:lpstr>    Le calembour   (et l’humour potache)</vt:lpstr>
      <vt:lpstr>Définition :</vt:lpstr>
      <vt:lpstr>Homophonie / homophilie :</vt:lpstr>
      <vt:lpstr> Petit LU : depuis 1886 </vt:lpstr>
      <vt:lpstr> Quand Bonaparte a envahi l’Italie,  les Italiens pouvaient dire : </vt:lpstr>
      <vt:lpstr> Willy, mari abusif de la géniale Colette (mais parfaitement conscient des limites de sa propre inspiration), nous délivre ce message  d’un réalisme dégrisant : </vt:lpstr>
      <vt:lpstr> Un ministre espagnol ayant eu l’idée saugrenue d’obliger les fonctionnaires à pointer à neuf heures s’est aussitôt vu qualifier :</vt:lpstr>
      <vt:lpstr>Un conseil « genré » :</vt:lpstr>
      <vt:lpstr> Et je vais terminer cette série par une initiative à l’efficacité douteuse pour lutter contre la pandémie du SIDA :</vt:lpstr>
      <vt:lpstr>       Pour résumer le propos de cette série et assurer une transition avec les situations que je propose se regrouper sous la catégorie de l’humour,  on voit bien qu’il y a une différence d’intention entre une affirmation de ce type :</vt:lpstr>
      <vt:lpstr>Définition :</vt:lpstr>
      <vt:lpstr> « Quand un pauvre mange un poulet,  l’un des deux est malade. » (proverbe yiddish)</vt:lpstr>
      <vt:lpstr> « Question :  - Quelle différence y a-t-il entre l’amour et l’herpès* ?  Réponse : - L’herpès… c’est pour toujours ! »</vt:lpstr>
      <vt:lpstr>Retour sur la chute…</vt:lpstr>
      <vt:lpstr>Le gaz hilarant…</vt:lpstr>
      <vt:lpstr>Le gaz hilarant et… l’anesthésie (1)</vt:lpstr>
      <vt:lpstr>Le gaz hilarant et... l’anesthésie (2)</vt:lpstr>
      <vt:lpstr>Quel rapport entre « endormir la douleur »  et « rire » ?</vt:lpstr>
      <vt:lpstr>Rire = une réponse émotionnelle réflexe </vt:lpstr>
      <vt:lpstr>Le rire comparé aux états émotionnels causés par la surprise (1)</vt:lpstr>
      <vt:lpstr>Le rire comparé aux états émotionnels causés par la surprise (2)</vt:lpstr>
      <vt:lpstr>Retour à l’analgésie :  le rire, une ardoise magique qui efface l’absurdité...</vt:lpstr>
      <vt:lpstr>Rire :  « anesthésie momentanée du cœur »       (Bergson) </vt:lpstr>
      <vt:lpstr>Rire : douce intempérance de la dure école de la vie</vt:lpstr>
      <vt:lpstr> Le plaisir du rire est le shoot  qui récompense la reconnaissance de l’erreur. </vt:lpstr>
      <vt:lpstr>Valeur de l’analgésie : rire cuirasse</vt:lpstr>
      <vt:lpstr>« Le sage ne rit qu’en tremblant. » (Baudelaire, Curiosités esthétiques, VI, 1868) </vt:lpstr>
      <vt:lpstr> Ceux qui ne font pas comme nous  sont dans l’erreur :  la preuve, ils font rire…</vt:lpstr>
      <vt:lpstr>Quelques blagues œcuméniques politiquement correctes : </vt:lpstr>
      <vt:lpstr>Bénéfice du rire railleur : redécouvrir les fondamentaux  avec le plaisir de l’enfance (1)</vt:lpstr>
      <vt:lpstr>Bénéfice du rire railleur : redécouvrir les fondamentaux  avec le plaisir de l’enfance (2)</vt:lpstr>
      <vt:lpstr>Quand on rit, ça découvre les dents…</vt:lpstr>
      <vt:lpstr>« Montrer les dents »… « Avoir les dents longues »… « Avoir les dents qui rayent le parquet »…</vt:lpstr>
      <vt:lpstr>« Le rire est au fond satanique,  il est donc profondément humain. » (Baudelaire) Curiosités Esthétiques (1855)</vt:lpstr>
      <vt:lpstr>Il existe des dispositifs,  naturels et culturels, visant à neutraliser  l’agressivité du rire</vt:lpstr>
      <vt:lpstr>Présentation PowerPoint</vt:lpstr>
      <vt:lpstr>Présentation PowerPoint</vt:lpstr>
      <vt:lpstr>Présentation PowerPoint</vt:lpstr>
      <vt:lpstr>«Nous bricolons dans l’incurable.» (Cioran)</vt:lpstr>
      <vt:lpstr>«Nous bricolons dans l’incurable.» (suite)</vt:lpstr>
      <vt:lpstr>Présentation PowerPoint</vt:lpstr>
      <vt:lpstr>« Quand un emmerdeur quitte la pièce    on a l’impression qu’un ami vient d’arriver. »      (proverbe yiddish)</vt:lpstr>
      <vt:lpstr>Présentation PowerPoint</vt:lpstr>
      <vt:lpstr>Pour une présentation plus académique de la question  et pour un florilège d’histoires (non académiques)  supposées drôles voir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chimie  du   R i r e…   Pour</dc:title>
  <cp:lastModifiedBy>Bernard CHAMPION</cp:lastModifiedBy>
  <cp:revision>27</cp:revision>
  <dcterms:modified xsi:type="dcterms:W3CDTF">2019-06-18T09:25:31Z</dcterms:modified>
</cp:coreProperties>
</file>