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71" r:id="rId4"/>
    <p:sldId id="272" r:id="rId5"/>
    <p:sldId id="273" r:id="rId6"/>
    <p:sldId id="274" r:id="rId7"/>
    <p:sldId id="260" r:id="rId8"/>
    <p:sldId id="258" r:id="rId9"/>
    <p:sldId id="259" r:id="rId10"/>
    <p:sldId id="275" r:id="rId11"/>
    <p:sldId id="276" r:id="rId12"/>
    <p:sldId id="267" r:id="rId13"/>
    <p:sldId id="277" r:id="rId14"/>
    <p:sldId id="263" r:id="rId15"/>
    <p:sldId id="262" r:id="rId16"/>
    <p:sldId id="270" r:id="rId17"/>
    <p:sldId id="278" r:id="rId18"/>
    <p:sldId id="268" r:id="rId19"/>
    <p:sldId id="264" r:id="rId20"/>
    <p:sldId id="265" r:id="rId21"/>
    <p:sldId id="266" r:id="rId22"/>
    <p:sldId id="269" r:id="rId23"/>
    <p:sldId id="282" r:id="rId24"/>
    <p:sldId id="281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9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8E102-1BED-A947-ABD8-5D316EACF570}" type="datetimeFigureOut">
              <a:rPr lang="fr-FR" smtClean="0"/>
              <a:t>10/11/19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49DA2-9E76-1B47-883E-8579CBE592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928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49DA2-9E76-1B47-883E-8579CBE5929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81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49DA2-9E76-1B47-883E-8579CBE5929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819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49DA2-9E76-1B47-883E-8579CBE5929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81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49DA2-9E76-1B47-883E-8579CBE5929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95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Faire glisser l'image vers l'espace réservé ou cliquer sur l'icône pour l'ajouter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10/11/19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57200" y="597701"/>
            <a:ext cx="8229600" cy="2042146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effectLst/>
              </a:rPr>
              <a:t/>
            </a:r>
            <a:br>
              <a:rPr lang="fr-FR" b="1" dirty="0" smtClean="0">
                <a:effectLst/>
              </a:rPr>
            </a:br>
            <a:r>
              <a:rPr lang="fr-FR" b="1" dirty="0"/>
              <a:t>Cadre / hors cadre </a:t>
            </a:r>
            <a:br>
              <a:rPr lang="fr-FR" b="1" dirty="0"/>
            </a:br>
            <a:r>
              <a:rPr lang="fr-FR" b="1" dirty="0"/>
              <a:t>en contexte ethnologique </a:t>
            </a:r>
            <a:r>
              <a:rPr lang="fr-FR" b="1" dirty="0" smtClean="0"/>
              <a:t>(2)</a:t>
            </a:r>
            <a:endParaRPr lang="fr-FR" i="1" dirty="0"/>
          </a:p>
        </p:txBody>
      </p:sp>
      <p:sp>
        <p:nvSpPr>
          <p:cNvPr id="11" name="Sous-titre 10"/>
          <p:cNvSpPr>
            <a:spLocks noGrp="1"/>
          </p:cNvSpPr>
          <p:nvPr>
            <p:ph idx="1"/>
          </p:nvPr>
        </p:nvSpPr>
        <p:spPr>
          <a:xfrm>
            <a:off x="457200" y="2639847"/>
            <a:ext cx="8229600" cy="35326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dirty="0" smtClean="0"/>
              <a:t>(</a:t>
            </a:r>
            <a:r>
              <a:rPr lang="fr-FR" dirty="0"/>
              <a:t>université de La Réunion – </a:t>
            </a:r>
            <a:r>
              <a:rPr lang="fr-FR" dirty="0" err="1"/>
              <a:t>dpt</a:t>
            </a:r>
            <a:r>
              <a:rPr lang="fr-FR" dirty="0"/>
              <a:t> d’Ethnologie) </a:t>
            </a:r>
          </a:p>
          <a:p>
            <a:pPr marL="0" indent="0" algn="ctr">
              <a:buNone/>
            </a:pPr>
            <a:endParaRPr lang="fr-FR" b="1" dirty="0" smtClean="0"/>
          </a:p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sz="3900" b="1" dirty="0" smtClean="0"/>
              <a:t>2 - L’image… et son dedans</a:t>
            </a:r>
            <a:br>
              <a:rPr lang="fr-FR" sz="3900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55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2059" y="2067731"/>
            <a:ext cx="77683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"Tu ne feras point d'image taillée, ni rien qui ressemble à ce qui est dans les cieux, là-haut, ou sur la terre, ici-bas, ou dans les eaux, au-dessous de la terre"</a:t>
            </a:r>
            <a:r>
              <a:rPr lang="fr-FR" sz="3200" i="1" dirty="0"/>
              <a:t> </a:t>
            </a:r>
            <a:r>
              <a:rPr lang="fr-FR" sz="3200" i="1" dirty="0" smtClean="0"/>
              <a:t/>
            </a:r>
            <a:br>
              <a:rPr lang="fr-FR" sz="3200" i="1" dirty="0" smtClean="0"/>
            </a:br>
            <a:r>
              <a:rPr lang="fr-FR" sz="3200" i="1" dirty="0" smtClean="0"/>
              <a:t>			</a:t>
            </a:r>
            <a:r>
              <a:rPr lang="fr-FR" sz="3200" dirty="0" smtClean="0"/>
              <a:t>(</a:t>
            </a:r>
            <a:r>
              <a:rPr lang="fr-FR" sz="3200" i="1" dirty="0"/>
              <a:t>Exode</a:t>
            </a:r>
            <a:r>
              <a:rPr lang="fr-FR" sz="3200" dirty="0"/>
              <a:t>, 20, 4). </a:t>
            </a:r>
          </a:p>
        </p:txBody>
      </p:sp>
    </p:spTree>
    <p:extLst>
      <p:ext uri="{BB962C8B-B14F-4D97-AF65-F5344CB8AC3E}">
        <p14:creationId xmlns:p14="http://schemas.microsoft.com/office/powerpoint/2010/main" val="155734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2059" y="2266965"/>
            <a:ext cx="77683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i="1" dirty="0" err="1" smtClean="0"/>
              <a:t>Musawwir</a:t>
            </a:r>
            <a:r>
              <a:rPr lang="fr-FR" sz="3200" dirty="0" smtClean="0"/>
              <a:t>: le </a:t>
            </a:r>
            <a:r>
              <a:rPr lang="fr-FR" sz="3200" dirty="0"/>
              <a:t>pouvoir générateur </a:t>
            </a:r>
            <a:r>
              <a:rPr lang="fr-FR" sz="3200" dirty="0" smtClean="0"/>
              <a:t>des formes, Dieu</a:t>
            </a:r>
            <a:r>
              <a:rPr lang="fr-FR" sz="3200" dirty="0"/>
              <a:t>. 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Être </a:t>
            </a:r>
            <a:r>
              <a:rPr lang="fr-FR" sz="3200" i="1" dirty="0" err="1"/>
              <a:t>musawwir</a:t>
            </a:r>
            <a:r>
              <a:rPr lang="fr-FR" sz="3200" dirty="0"/>
              <a:t> signifie donc se poser comme l'égal de </a:t>
            </a:r>
            <a:r>
              <a:rPr lang="fr-FR" sz="3200" dirty="0" smtClean="0"/>
              <a:t>Dieu.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54587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A. Sargent, </a:t>
            </a:r>
            <a:r>
              <a:rPr lang="fr-FR" sz="2800" dirty="0" err="1">
                <a:solidFill>
                  <a:schemeClr val="tx1"/>
                </a:solidFill>
              </a:rPr>
              <a:t>illustrator</a:t>
            </a:r>
            <a:r>
              <a:rPr lang="fr-FR" sz="2800" dirty="0">
                <a:solidFill>
                  <a:schemeClr val="tx1"/>
                </a:solidFill>
              </a:rPr>
              <a:t> for the 1897 </a:t>
            </a:r>
            <a:r>
              <a:rPr lang="fr-FR" sz="2800" i="1" dirty="0">
                <a:solidFill>
                  <a:schemeClr val="tx1"/>
                </a:solidFill>
              </a:rPr>
              <a:t>Bible </a:t>
            </a:r>
            <a:r>
              <a:rPr lang="fr-FR" sz="2800" i="1" dirty="0" err="1">
                <a:solidFill>
                  <a:schemeClr val="tx1"/>
                </a:solidFill>
              </a:rPr>
              <a:t>Pictures</a:t>
            </a:r>
            <a:r>
              <a:rPr lang="fr-FR" sz="2800" i="1" dirty="0">
                <a:solidFill>
                  <a:schemeClr val="tx1"/>
                </a:solidFill>
              </a:rPr>
              <a:t> and </a:t>
            </a:r>
            <a:r>
              <a:rPr lang="fr-FR" sz="2800" i="1" dirty="0" err="1">
                <a:solidFill>
                  <a:schemeClr val="tx1"/>
                </a:solidFill>
              </a:rPr>
              <a:t>What</a:t>
            </a:r>
            <a:r>
              <a:rPr lang="fr-FR" sz="2800" i="1" dirty="0">
                <a:solidFill>
                  <a:schemeClr val="tx1"/>
                </a:solidFill>
              </a:rPr>
              <a:t> </a:t>
            </a:r>
            <a:r>
              <a:rPr lang="fr-FR" sz="2800" i="1" dirty="0" err="1">
                <a:solidFill>
                  <a:schemeClr val="tx1"/>
                </a:solidFill>
              </a:rPr>
              <a:t>They</a:t>
            </a:r>
            <a:r>
              <a:rPr lang="fr-FR" sz="2800" i="1" dirty="0">
                <a:solidFill>
                  <a:schemeClr val="tx1"/>
                </a:solidFill>
              </a:rPr>
              <a:t> </a:t>
            </a:r>
            <a:r>
              <a:rPr lang="fr-FR" sz="2800" i="1" dirty="0" err="1">
                <a:solidFill>
                  <a:schemeClr val="tx1"/>
                </a:solidFill>
              </a:rPr>
              <a:t>Teach</a:t>
            </a:r>
            <a:r>
              <a:rPr lang="fr-FR" sz="2800" i="1" dirty="0">
                <a:solidFill>
                  <a:schemeClr val="tx1"/>
                </a:solidFill>
              </a:rPr>
              <a:t> Us</a:t>
            </a:r>
            <a:r>
              <a:rPr lang="fr-FR" sz="2800" dirty="0">
                <a:solidFill>
                  <a:schemeClr val="tx1"/>
                </a:solidFill>
              </a:rPr>
              <a:t> by Charles Foster </a:t>
            </a:r>
            <a:endParaRPr lang="fr-FR" sz="2800" dirty="0"/>
          </a:p>
        </p:txBody>
      </p:sp>
      <p:pic>
        <p:nvPicPr>
          <p:cNvPr id="4" name="Espace réservé du contenu 3" descr="Foster_Bible_Pictures_0068-1_Praying_to_a_Golden_Idol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34" r="-16634"/>
          <a:stretch>
            <a:fillRect/>
          </a:stretch>
        </p:blipFill>
        <p:spPr>
          <a:xfrm>
            <a:off x="0" y="16462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217007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739" y="1423273"/>
            <a:ext cx="687200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Les monothéismes prospèrent contre le fétichisme, </a:t>
            </a:r>
            <a:endParaRPr lang="fr-FR" sz="3200" dirty="0" smtClean="0"/>
          </a:p>
          <a:p>
            <a:r>
              <a:rPr lang="fr-FR" sz="3200" dirty="0" smtClean="0"/>
              <a:t>contre </a:t>
            </a:r>
            <a:r>
              <a:rPr lang="fr-FR" sz="3200" dirty="0"/>
              <a:t>les idoles, </a:t>
            </a:r>
            <a:endParaRPr lang="fr-FR" sz="3200" dirty="0" smtClean="0"/>
          </a:p>
          <a:p>
            <a:r>
              <a:rPr lang="fr-FR" sz="3200" dirty="0" smtClean="0"/>
              <a:t>contre </a:t>
            </a:r>
            <a:r>
              <a:rPr lang="fr-FR" sz="3200" dirty="0"/>
              <a:t>le pouvoir de l'homme d'imiter la vie. </a:t>
            </a:r>
            <a:endParaRPr lang="fr-FR" sz="3200" dirty="0" smtClean="0"/>
          </a:p>
          <a:p>
            <a:endParaRPr lang="fr-FR" sz="3200" dirty="0"/>
          </a:p>
          <a:p>
            <a:r>
              <a:rPr lang="fr-FR" sz="3200" dirty="0" smtClean="0"/>
              <a:t>Ce pouvoir étant mis au service des cultes de fertilité.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3909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1800" dirty="0"/>
              <a:t>Staden, Hans: </a:t>
            </a:r>
            <a:r>
              <a:rPr lang="fr-FR" sz="1800" i="1" dirty="0" err="1"/>
              <a:t>Warhaftige</a:t>
            </a:r>
            <a:r>
              <a:rPr lang="fr-FR" sz="1800" i="1" dirty="0"/>
              <a:t> Historia </a:t>
            </a:r>
            <a:r>
              <a:rPr lang="fr-FR" sz="1800" i="1" dirty="0" err="1"/>
              <a:t>und</a:t>
            </a:r>
            <a:r>
              <a:rPr lang="fr-FR" sz="1800" i="1" dirty="0"/>
              <a:t> </a:t>
            </a:r>
            <a:r>
              <a:rPr lang="fr-FR" sz="1800" i="1" dirty="0" err="1"/>
              <a:t>beschreibung</a:t>
            </a:r>
            <a:r>
              <a:rPr lang="fr-FR" sz="1800" i="1" dirty="0"/>
              <a:t> </a:t>
            </a:r>
            <a:r>
              <a:rPr lang="fr-FR" sz="1800" i="1" dirty="0" err="1"/>
              <a:t>eyner</a:t>
            </a:r>
            <a:r>
              <a:rPr lang="fr-FR" sz="1800" i="1" dirty="0"/>
              <a:t> </a:t>
            </a:r>
            <a:r>
              <a:rPr lang="fr-FR" sz="1800" i="1" dirty="0" err="1"/>
              <a:t>Landtschafft</a:t>
            </a:r>
            <a:r>
              <a:rPr lang="fr-FR" sz="1800" i="1" dirty="0"/>
              <a:t> der </a:t>
            </a:r>
            <a:r>
              <a:rPr lang="fr-FR" sz="1800" i="1" dirty="0" err="1"/>
              <a:t>Wilden</a:t>
            </a:r>
            <a:r>
              <a:rPr lang="fr-FR" sz="1800" i="1" dirty="0"/>
              <a:t>/ </a:t>
            </a:r>
            <a:r>
              <a:rPr lang="fr-FR" sz="1800" i="1" dirty="0" err="1"/>
              <a:t>Nacketen</a:t>
            </a:r>
            <a:r>
              <a:rPr lang="fr-FR" sz="1800" i="1" dirty="0"/>
              <a:t>/ </a:t>
            </a:r>
            <a:r>
              <a:rPr lang="fr-FR" sz="1800" i="1" dirty="0" err="1"/>
              <a:t>Grimmigen</a:t>
            </a:r>
            <a:r>
              <a:rPr lang="fr-FR" sz="1800" i="1" dirty="0"/>
              <a:t> </a:t>
            </a:r>
            <a:r>
              <a:rPr lang="fr-FR" sz="1800" i="1" dirty="0" err="1"/>
              <a:t>Menschfresser</a:t>
            </a:r>
            <a:r>
              <a:rPr lang="fr-FR" sz="1800" i="1" dirty="0"/>
              <a:t> </a:t>
            </a:r>
            <a:r>
              <a:rPr lang="fr-FR" sz="1800" i="1" dirty="0" err="1"/>
              <a:t>Leuthen</a:t>
            </a:r>
            <a:r>
              <a:rPr lang="fr-FR" sz="1800" i="1" dirty="0"/>
              <a:t> [...]</a:t>
            </a:r>
            <a:r>
              <a:rPr lang="fr-FR" sz="1800" dirty="0"/>
              <a:t>. </a:t>
            </a:r>
            <a:r>
              <a:rPr lang="fr-FR" sz="1800" dirty="0" err="1"/>
              <a:t>Marpurg</a:t>
            </a:r>
            <a:r>
              <a:rPr lang="fr-FR" sz="1800" dirty="0"/>
              <a:t> [Marburg], 1557.</a:t>
            </a:r>
          </a:p>
        </p:txBody>
      </p:sp>
      <p:pic>
        <p:nvPicPr>
          <p:cNvPr id="4" name="Espace réservé du contenu 3" descr="Capture d'écran 2015-04-29 14.47.0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03" r="-73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495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Histoire de la Grande Isle </a:t>
            </a:r>
            <a:br>
              <a:rPr lang="fr-FR" dirty="0" smtClean="0"/>
            </a:br>
            <a:r>
              <a:rPr lang="fr-FR" dirty="0" smtClean="0"/>
              <a:t>Madagascar (1661)</a:t>
            </a:r>
            <a:endParaRPr lang="fr-FR" dirty="0"/>
          </a:p>
        </p:txBody>
      </p:sp>
      <p:pic>
        <p:nvPicPr>
          <p:cNvPr id="4" name="Espace réservé du contenu 3" descr="1661_p19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24" r="-448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968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47510"/>
            <a:ext cx="8229600" cy="124521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i="1" dirty="0">
                <a:effectLst/>
              </a:rPr>
              <a:t>Que peint l'art dit abstrait ? </a:t>
            </a:r>
            <a:r>
              <a:rPr lang="fr-FR" sz="3600" i="1" dirty="0" smtClean="0">
                <a:effectLst/>
              </a:rPr>
              <a:t/>
            </a:r>
            <a:br>
              <a:rPr lang="fr-FR" sz="3600" i="1" dirty="0" smtClean="0">
                <a:effectLst/>
              </a:rPr>
            </a:br>
            <a:r>
              <a:rPr lang="fr-FR" sz="3600" i="1" dirty="0" smtClean="0">
                <a:effectLst/>
              </a:rPr>
              <a:t>Non </a:t>
            </a:r>
            <a:r>
              <a:rPr lang="fr-FR" sz="3600" i="1" dirty="0">
                <a:effectLst/>
              </a:rPr>
              <a:t>pas des "sujets", mais des concepts. </a:t>
            </a:r>
            <a:endParaRPr lang="fr-FR" sz="3600" dirty="0"/>
          </a:p>
        </p:txBody>
      </p:sp>
      <p:sp>
        <p:nvSpPr>
          <p:cNvPr id="3" name="Rectangle 2"/>
          <p:cNvSpPr/>
          <p:nvPr/>
        </p:nvSpPr>
        <p:spPr>
          <a:xfrm>
            <a:off x="746957" y="2274838"/>
            <a:ext cx="7594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Ce qu'exprime Klee quand il explique que "la nature </a:t>
            </a:r>
            <a:r>
              <a:rPr lang="fr-FR" sz="2800" i="1" dirty="0"/>
              <a:t>naturante</a:t>
            </a:r>
            <a:r>
              <a:rPr lang="fr-FR" sz="2800" dirty="0"/>
              <a:t> importe davantage [à l'artiste] que la nature </a:t>
            </a:r>
            <a:r>
              <a:rPr lang="fr-FR" sz="2800" i="1" dirty="0" err="1"/>
              <a:t>naturée</a:t>
            </a:r>
            <a:r>
              <a:rPr lang="fr-FR" sz="2800" dirty="0"/>
              <a:t>" et que son objet est de "remonter du Modèle à la </a:t>
            </a:r>
            <a:r>
              <a:rPr lang="fr-FR" sz="2800" dirty="0" smtClean="0"/>
              <a:t>Matrice." </a:t>
            </a:r>
            <a:br>
              <a:rPr lang="fr-FR" sz="2800" dirty="0" smtClean="0"/>
            </a:br>
            <a:r>
              <a:rPr lang="fr-FR" sz="2800" i="1" dirty="0" smtClean="0"/>
              <a:t>(</a:t>
            </a:r>
            <a:r>
              <a:rPr lang="fr-FR" sz="2800" i="1" dirty="0"/>
              <a:t>Théorie de l'art moderne</a:t>
            </a:r>
            <a:r>
              <a:rPr lang="fr-FR" sz="2800" dirty="0"/>
              <a:t>, 1920, pp. 28-29)</a:t>
            </a:r>
            <a:r>
              <a:rPr lang="fr-FR" sz="2800" i="1" dirty="0"/>
              <a:t>.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0396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334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i="1" dirty="0" smtClean="0"/>
              <a:t>« Dessine-moi un concept ! »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42145"/>
            <a:ext cx="8229600" cy="4130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dirty="0" smtClean="0"/>
              <a:t>	</a:t>
            </a:r>
          </a:p>
          <a:p>
            <a:pPr marL="0" indent="0" algn="ctr">
              <a:buNone/>
            </a:pPr>
            <a:r>
              <a:rPr lang="fr-FR" sz="4800" dirty="0" smtClean="0"/>
              <a:t>L’art dit « abstrait » :</a:t>
            </a:r>
          </a:p>
          <a:p>
            <a:pPr marL="0" indent="0" algn="ctr">
              <a:buNone/>
            </a:pPr>
            <a:r>
              <a:rPr lang="fr-FR" sz="4800" i="1" dirty="0" smtClean="0"/>
              <a:t>degré zéro du fétichisme</a:t>
            </a:r>
            <a:r>
              <a:rPr lang="fr-FR" sz="4800" dirty="0" smtClean="0"/>
              <a:t>…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06446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L’art abstrait selon Lévi-Strauss :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i="1" dirty="0" smtClean="0"/>
              <a:t>"</a:t>
            </a:r>
            <a:r>
              <a:rPr lang="fr-FR" sz="3600" i="1" dirty="0"/>
              <a:t>[La peinture non figurative] est une école de peinture académique, où chaque artiste s'évertue à représenter la manière dont il exécuterait ses tableaux si d'aventure il en </a:t>
            </a:r>
            <a:r>
              <a:rPr lang="fr-FR" sz="3600" i="1" dirty="0" smtClean="0"/>
              <a:t>peignait." </a:t>
            </a:r>
            <a:br>
              <a:rPr lang="fr-FR" sz="3600" i="1" dirty="0" smtClean="0"/>
            </a:br>
            <a:r>
              <a:rPr lang="fr-FR" sz="3600" i="1" dirty="0" smtClean="0"/>
              <a:t>	</a:t>
            </a:r>
            <a:r>
              <a:rPr lang="fr-FR" sz="3600" dirty="0" smtClean="0"/>
              <a:t>(La </a:t>
            </a:r>
            <a:r>
              <a:rPr lang="fr-FR" sz="3600" dirty="0"/>
              <a:t>Pensée sauvage</a:t>
            </a:r>
            <a:r>
              <a:rPr lang="fr-FR" sz="3600" i="1" dirty="0"/>
              <a:t>, 1962 : 43)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4312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i="1" dirty="0" smtClean="0">
                <a:effectLst/>
              </a:rPr>
              <a:t>«  </a:t>
            </a:r>
            <a:r>
              <a:rPr lang="fr-FR" sz="3200" i="1" dirty="0">
                <a:effectLst/>
              </a:rPr>
              <a:t>Les couleurs sont des </a:t>
            </a:r>
            <a:r>
              <a:rPr lang="fr-FR" sz="3200" i="1" dirty="0" smtClean="0">
                <a:effectLst/>
              </a:rPr>
              <a:t>choses. »</a:t>
            </a:r>
            <a:r>
              <a:rPr lang="fr-FR" sz="2400" i="1" dirty="0" smtClean="0">
                <a:effectLst/>
              </a:rPr>
              <a:t/>
            </a:r>
            <a:br>
              <a:rPr lang="fr-FR" sz="2400" i="1" dirty="0" smtClean="0">
                <a:effectLst/>
              </a:rPr>
            </a:br>
            <a:r>
              <a:rPr lang="fr-FR" sz="2400" b="1" dirty="0" err="1"/>
              <a:t>Color</a:t>
            </a:r>
            <a:r>
              <a:rPr lang="fr-FR" sz="2400" b="1" dirty="0"/>
              <a:t> </a:t>
            </a:r>
            <a:r>
              <a:rPr lang="fr-FR" sz="2400" b="1" dirty="0" err="1"/>
              <a:t>Study</a:t>
            </a:r>
            <a:r>
              <a:rPr lang="fr-FR" sz="2400" b="1" dirty="0"/>
              <a:t>. Squares </a:t>
            </a:r>
            <a:r>
              <a:rPr lang="fr-FR" sz="2400" b="1" dirty="0" err="1"/>
              <a:t>with</a:t>
            </a:r>
            <a:r>
              <a:rPr lang="fr-FR" sz="2400" b="1" dirty="0"/>
              <a:t> </a:t>
            </a:r>
            <a:r>
              <a:rPr lang="fr-FR" sz="2400" b="1" dirty="0" err="1"/>
              <a:t>Concentric</a:t>
            </a:r>
            <a:r>
              <a:rPr lang="fr-FR" sz="2400" b="1" dirty="0"/>
              <a:t> </a:t>
            </a:r>
            <a:r>
              <a:rPr lang="fr-FR" sz="2400" b="1" dirty="0" err="1"/>
              <a:t>Circles</a:t>
            </a:r>
            <a:r>
              <a:rPr lang="fr-FR" sz="2400" b="1" dirty="0"/>
              <a:t/>
            </a:r>
            <a:br>
              <a:rPr lang="fr-FR" sz="2400" b="1" dirty="0"/>
            </a:br>
            <a:r>
              <a:rPr lang="fr-FR" sz="2400" i="1" dirty="0" smtClean="0">
                <a:effectLst/>
              </a:rPr>
              <a:t>Kandinsky,</a:t>
            </a:r>
            <a:r>
              <a:rPr lang="fr-FR" sz="2400" dirty="0" smtClean="0">
                <a:effectLst/>
              </a:rPr>
              <a:t> 1913</a:t>
            </a:r>
            <a:endParaRPr lang="fr-FR" sz="2400" dirty="0"/>
          </a:p>
        </p:txBody>
      </p:sp>
      <p:pic>
        <p:nvPicPr>
          <p:cNvPr id="7" name="Espace réservé du contenu 6" descr="37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40" r="-17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251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Visages d’</a:t>
            </a:r>
            <a:r>
              <a:rPr lang="fr-FR" dirty="0" err="1" smtClean="0"/>
              <a:t>Ambila</a:t>
            </a:r>
            <a:r>
              <a:rPr lang="fr-FR" dirty="0" smtClean="0"/>
              <a:t> (2004)</a:t>
            </a:r>
            <a:endParaRPr lang="fr-FR" dirty="0"/>
          </a:p>
        </p:txBody>
      </p:sp>
      <p:pic>
        <p:nvPicPr>
          <p:cNvPr id="21" name="Espace réservé du contenu 20" descr="8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12081"/>
          <a:stretch>
            <a:fillRect/>
          </a:stretch>
        </p:blipFill>
        <p:spPr/>
      </p:pic>
      <p:pic>
        <p:nvPicPr>
          <p:cNvPr id="3" name="Espace réservé du contenu 2" descr="109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5" b="168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963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Mondrian :</a:t>
            </a:r>
            <a:br>
              <a:rPr lang="fr-FR" dirty="0" smtClean="0"/>
            </a:br>
            <a:r>
              <a:rPr lang="fr-FR" i="1" dirty="0" smtClean="0"/>
              <a:t>Pommier en fleurs </a:t>
            </a:r>
            <a:r>
              <a:rPr lang="fr-FR" dirty="0" smtClean="0"/>
              <a:t>(1912)</a:t>
            </a:r>
            <a:endParaRPr lang="fr-FR" dirty="0"/>
          </a:p>
        </p:txBody>
      </p:sp>
      <p:pic>
        <p:nvPicPr>
          <p:cNvPr id="5" name="Espace réservé du contenu 4" descr="MondrianLePommierenfl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70" r="-16970"/>
          <a:stretch>
            <a:fillRect/>
          </a:stretch>
        </p:blipFill>
        <p:spPr>
          <a:xfrm>
            <a:off x="457200" y="1598987"/>
            <a:ext cx="8229600" cy="4526280"/>
          </a:xfrm>
        </p:spPr>
      </p:pic>
    </p:spTree>
    <p:extLst>
      <p:ext uri="{BB962C8B-B14F-4D97-AF65-F5344CB8AC3E}">
        <p14:creationId xmlns:p14="http://schemas.microsoft.com/office/powerpoint/2010/main" val="365296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6771"/>
          </a:xfrm>
        </p:spPr>
        <p:txBody>
          <a:bodyPr>
            <a:normAutofit/>
          </a:bodyPr>
          <a:lstStyle/>
          <a:p>
            <a:pPr algn="ctr"/>
            <a:r>
              <a:rPr lang="fr-FR" sz="3600" dirty="0" smtClean="0"/>
              <a:t>La </a:t>
            </a:r>
            <a:r>
              <a:rPr lang="fr-FR" sz="3200" dirty="0" smtClean="0"/>
              <a:t>trahison</a:t>
            </a:r>
            <a:r>
              <a:rPr lang="fr-FR" sz="3600" dirty="0" smtClean="0"/>
              <a:t> des images (1928-1929)</a:t>
            </a:r>
            <a:endParaRPr lang="fr-FR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752600"/>
            <a:ext cx="4800600" cy="3352800"/>
          </a:xfrm>
          <a:prstGeom prst="rect">
            <a:avLst/>
          </a:prstGeom>
        </p:spPr>
      </p:pic>
      <p:pic>
        <p:nvPicPr>
          <p:cNvPr id="7" name="Espace réservé du contenu 6" descr="MagrittePip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2" r="-13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042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47510"/>
            <a:ext cx="8229600" cy="821839"/>
          </a:xfrm>
        </p:spPr>
        <p:txBody>
          <a:bodyPr>
            <a:normAutofit/>
          </a:bodyPr>
          <a:lstStyle/>
          <a:p>
            <a:pPr algn="ctr"/>
            <a:r>
              <a:rPr lang="fr-FR" sz="3600" dirty="0" smtClean="0"/>
              <a:t>La </a:t>
            </a:r>
            <a:r>
              <a:rPr lang="fr-FR" sz="3200" dirty="0" smtClean="0"/>
              <a:t>trahison</a:t>
            </a:r>
            <a:r>
              <a:rPr lang="fr-FR" sz="3600" dirty="0" smtClean="0"/>
              <a:t> des images (1928-1929)</a:t>
            </a:r>
            <a:endParaRPr lang="fr-FR" sz="3600" dirty="0"/>
          </a:p>
        </p:txBody>
      </p:sp>
      <p:sp>
        <p:nvSpPr>
          <p:cNvPr id="3" name="Rectangle 2"/>
          <p:cNvSpPr/>
          <p:nvPr/>
        </p:nvSpPr>
        <p:spPr>
          <a:xfrm>
            <a:off x="746957" y="2274838"/>
            <a:ext cx="7594064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/>
              <a:t>Pour expliquer ce qu'il a voulu représenter dans cette œuvre, Magritte a </a:t>
            </a:r>
            <a:r>
              <a:rPr lang="fr-FR" sz="2800" i="1" dirty="0" smtClean="0"/>
              <a:t>déclaré :</a:t>
            </a:r>
            <a:br>
              <a:rPr lang="fr-FR" sz="2800" i="1" dirty="0" smtClean="0"/>
            </a:br>
            <a:r>
              <a:rPr lang="fr-FR" sz="2800" dirty="0" smtClean="0"/>
              <a:t>"</a:t>
            </a:r>
            <a:r>
              <a:rPr lang="fr-FR" sz="2800" dirty="0"/>
              <a:t>La </a:t>
            </a:r>
            <a:r>
              <a:rPr lang="fr-FR" sz="2800" dirty="0" smtClean="0"/>
              <a:t>fameuse </a:t>
            </a:r>
            <a:r>
              <a:rPr lang="fr-FR" sz="2800" dirty="0"/>
              <a:t>pipe, me l'a-t-on assez reprochée ! Et pourtant, pouvez-vous la bourrer ma pipe ? Non, n'est-ce pas, elle n'est qu'une représentation. Donc si j'avais écrit sous mon tableau "ceci est une pipe", j'aurais menti !"</a:t>
            </a:r>
            <a:r>
              <a:rPr lang="fr-FR" sz="2800" i="1" dirty="0"/>
              <a:t> </a:t>
            </a:r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753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8660"/>
            <a:ext cx="8229600" cy="1120690"/>
          </a:xfrm>
        </p:spPr>
        <p:txBody>
          <a:bodyPr>
            <a:noAutofit/>
          </a:bodyPr>
          <a:lstStyle/>
          <a:p>
            <a:pPr algn="ctr"/>
            <a:r>
              <a:rPr lang="fr-FR" sz="3600" dirty="0" smtClean="0"/>
              <a:t>Arbitraire du signe et </a:t>
            </a:r>
            <a:br>
              <a:rPr lang="fr-FR" sz="3600" dirty="0" smtClean="0"/>
            </a:br>
            <a:r>
              <a:rPr lang="fr-FR" sz="3600" dirty="0" smtClean="0"/>
              <a:t>double articulation…</a:t>
            </a:r>
            <a:endParaRPr lang="fr-FR" sz="3600" dirty="0"/>
          </a:p>
        </p:txBody>
      </p:sp>
      <p:sp>
        <p:nvSpPr>
          <p:cNvPr id="3" name="Rectangle 2"/>
          <p:cNvSpPr/>
          <p:nvPr/>
        </p:nvSpPr>
        <p:spPr>
          <a:xfrm>
            <a:off x="746957" y="2274838"/>
            <a:ext cx="759406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/>
              <a:t>le mot n’imite pas</a:t>
            </a:r>
            <a:r>
              <a:rPr lang="fr-FR" sz="3600" dirty="0"/>
              <a:t>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2800" dirty="0" smtClean="0"/>
              <a:t>(exception </a:t>
            </a:r>
            <a:r>
              <a:rPr lang="fr-FR" sz="2800" dirty="0"/>
              <a:t>de l’onomatopée et de l’assonance</a:t>
            </a:r>
            <a:r>
              <a:rPr lang="fr-FR" sz="2800" dirty="0" smtClean="0"/>
              <a:t>)</a:t>
            </a:r>
            <a:br>
              <a:rPr lang="fr-FR" sz="2800" dirty="0" smtClean="0"/>
            </a:br>
            <a:r>
              <a:rPr lang="fr-FR" sz="2800" dirty="0" smtClean="0"/>
              <a:t> </a:t>
            </a:r>
            <a:r>
              <a:rPr lang="fr-FR" sz="2800" dirty="0"/>
              <a:t>alors que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3600" b="1" i="1" dirty="0" smtClean="0"/>
              <a:t>l’image </a:t>
            </a:r>
            <a:r>
              <a:rPr lang="fr-FR" sz="3600" b="1" i="1" dirty="0"/>
              <a:t>vise à faire disparaître la différence entre le sujet et sa représentation</a:t>
            </a:r>
            <a:r>
              <a:rPr lang="fr-FR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916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47510"/>
            <a:ext cx="8229600" cy="82183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 smtClean="0"/>
              <a:t>Slogan de </a:t>
            </a:r>
            <a:r>
              <a:rPr lang="fr-FR" sz="3600" b="1" i="1" dirty="0" smtClean="0"/>
              <a:t>VU</a:t>
            </a:r>
            <a:r>
              <a:rPr lang="fr-FR" sz="3600" dirty="0" smtClean="0"/>
              <a:t> : </a:t>
            </a:r>
            <a:br>
              <a:rPr lang="fr-FR" sz="3600" dirty="0" smtClean="0"/>
            </a:br>
            <a:r>
              <a:rPr lang="fr-FR" sz="3600" dirty="0" smtClean="0"/>
              <a:t>(six </a:t>
            </a:r>
            <a:r>
              <a:rPr lang="fr-FR" sz="3600" dirty="0"/>
              <a:t>cents numéros de 1928 à </a:t>
            </a:r>
            <a:r>
              <a:rPr lang="fr-FR" sz="3600" dirty="0" smtClean="0"/>
              <a:t>1940)</a:t>
            </a:r>
            <a:endParaRPr lang="fr-FR" sz="3600" dirty="0"/>
          </a:p>
        </p:txBody>
      </p:sp>
      <p:sp>
        <p:nvSpPr>
          <p:cNvPr id="3" name="Rectangle 2"/>
          <p:cNvSpPr/>
          <p:nvPr/>
        </p:nvSpPr>
        <p:spPr>
          <a:xfrm>
            <a:off x="273884" y="2274838"/>
            <a:ext cx="863980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i="1" dirty="0" smtClean="0"/>
              <a:t>« </a:t>
            </a:r>
            <a:r>
              <a:rPr lang="fr-FR" sz="3600" i="1" dirty="0"/>
              <a:t>L</a:t>
            </a:r>
            <a:r>
              <a:rPr lang="fr-FR" sz="3600" i="1" dirty="0" smtClean="0"/>
              <a:t>e </a:t>
            </a:r>
            <a:r>
              <a:rPr lang="fr-FR" sz="3600" i="1" dirty="0"/>
              <a:t>texte explique, la photo </a:t>
            </a:r>
            <a:r>
              <a:rPr lang="fr-FR" sz="3600" i="1" dirty="0" smtClean="0"/>
              <a:t>prouve »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anticipant </a:t>
            </a:r>
            <a:r>
              <a:rPr lang="fr-FR" sz="2800" dirty="0"/>
              <a:t>cet autre, avant le déferlement de la télévision :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3600" i="1" dirty="0" smtClean="0"/>
              <a:t>« Le </a:t>
            </a:r>
            <a:r>
              <a:rPr lang="fr-FR" sz="3600" i="1" dirty="0"/>
              <a:t>poids des mots, le choc des </a:t>
            </a:r>
            <a:r>
              <a:rPr lang="fr-FR" sz="3600" i="1" dirty="0" smtClean="0"/>
              <a:t>photos » </a:t>
            </a:r>
            <a:endParaRPr lang="fr-FR" sz="3600" i="1" dirty="0"/>
          </a:p>
        </p:txBody>
      </p:sp>
    </p:spTree>
    <p:extLst>
      <p:ext uri="{BB962C8B-B14F-4D97-AF65-F5344CB8AC3E}">
        <p14:creationId xmlns:p14="http://schemas.microsoft.com/office/powerpoint/2010/main" val="240087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6536"/>
          </a:xfrm>
        </p:spPr>
        <p:txBody>
          <a:bodyPr>
            <a:normAutofit/>
          </a:bodyPr>
          <a:lstStyle/>
          <a:p>
            <a:pPr algn="ctr"/>
            <a:r>
              <a:rPr lang="fr-FR" sz="2400" dirty="0" err="1" smtClean="0"/>
              <a:t>Newborn</a:t>
            </a:r>
            <a:r>
              <a:rPr lang="fr-FR" sz="2400" dirty="0" smtClean="0"/>
              <a:t> Infants </a:t>
            </a:r>
            <a:r>
              <a:rPr lang="fr-FR" sz="2400" dirty="0" err="1" smtClean="0"/>
              <a:t>Imitate</a:t>
            </a:r>
            <a:r>
              <a:rPr lang="fr-FR" sz="2400" dirty="0" smtClean="0"/>
              <a:t> </a:t>
            </a:r>
            <a:r>
              <a:rPr lang="fr-FR" sz="2400" dirty="0" err="1" smtClean="0"/>
              <a:t>Adult</a:t>
            </a:r>
            <a:r>
              <a:rPr lang="fr-FR" sz="2400" dirty="0" smtClean="0"/>
              <a:t> Facial </a:t>
            </a:r>
            <a:r>
              <a:rPr lang="fr-FR" sz="2400" dirty="0" err="1" smtClean="0"/>
              <a:t>Gestures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800" b="1" dirty="0" smtClean="0"/>
              <a:t>Andrew </a:t>
            </a:r>
            <a:r>
              <a:rPr lang="fr-FR" sz="2800" b="1" dirty="0"/>
              <a:t>N. </a:t>
            </a:r>
            <a:r>
              <a:rPr lang="fr-FR" sz="2800" b="1" dirty="0" err="1"/>
              <a:t>Meltzoff</a:t>
            </a:r>
            <a:r>
              <a:rPr lang="fr-FR" sz="2800" b="1" dirty="0"/>
              <a:t> and M. Keith Moore</a:t>
            </a:r>
            <a:br>
              <a:rPr lang="fr-FR" sz="2800" b="1" dirty="0"/>
            </a:br>
            <a:r>
              <a:rPr lang="fr-FR" sz="2400" i="1" dirty="0"/>
              <a:t>Child </a:t>
            </a:r>
            <a:r>
              <a:rPr lang="fr-FR" sz="2400" i="1" dirty="0" err="1" smtClean="0"/>
              <a:t>Development</a:t>
            </a:r>
            <a:r>
              <a:rPr lang="fr-FR" sz="2400" dirty="0" smtClean="0"/>
              <a:t>, Vol</a:t>
            </a:r>
            <a:r>
              <a:rPr lang="fr-FR" sz="2400" dirty="0"/>
              <a:t>. 54, No. 3 (Jun., 1983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4" name="Espace réservé du contenu 3" descr="Meltzoff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35" r="-254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423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Deux questions pour résumer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1°) </a:t>
            </a:r>
            <a:r>
              <a:rPr lang="fr-FR" i="1" dirty="0"/>
              <a:t>L’art relève-t-il du fétichisme, cette capacité de l’homme à donner vie grâce à son pouvoir d’imiter ?</a:t>
            </a:r>
            <a:r>
              <a:rPr lang="fr-FR" dirty="0"/>
              <a:t> avec cette question corollaire : </a:t>
            </a:r>
            <a:r>
              <a:rPr lang="fr-FR" i="1" dirty="0"/>
              <a:t>- Peut-on définir l’art moderne comme le degré zéro du fétichisme ?</a:t>
            </a:r>
            <a:r>
              <a:rPr lang="fr-FR"/>
              <a:t/>
            </a:r>
            <a:br>
              <a:rPr lang="fr-FR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2</a:t>
            </a:r>
            <a:r>
              <a:rPr lang="fr-FR" dirty="0"/>
              <a:t>°) </a:t>
            </a:r>
            <a:r>
              <a:rPr lang="fr-FR" i="1" dirty="0"/>
              <a:t>Si notre sensibilité à l’image procède de notre nature sociale, que penser d’un art visuel qui ne croit pas à l’image ?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47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ouv300dpii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21" y="1712462"/>
            <a:ext cx="2755900" cy="3797300"/>
          </a:xfrm>
          <a:prstGeom prst="rect">
            <a:avLst/>
          </a:prstGeom>
        </p:spPr>
      </p:pic>
      <p:pic>
        <p:nvPicPr>
          <p:cNvPr id="14" name="Image 13" descr="Couv300dpi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11" y="0"/>
            <a:ext cx="49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4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ouv300dpii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21" y="1712462"/>
            <a:ext cx="2755900" cy="3797300"/>
          </a:xfrm>
          <a:prstGeom prst="rect">
            <a:avLst/>
          </a:prstGeom>
        </p:spPr>
      </p:pic>
      <p:pic>
        <p:nvPicPr>
          <p:cNvPr id="2" name="Image 1" descr="1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21" y="0"/>
            <a:ext cx="4686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6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1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49" y="0"/>
            <a:ext cx="469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7480" cy="6858000"/>
          </a:xfrm>
          <a:prstGeom prst="rect">
            <a:avLst/>
          </a:prstGeom>
        </p:spPr>
      </p:pic>
      <p:pic>
        <p:nvPicPr>
          <p:cNvPr id="3" name="Image 2" descr="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80" y="0"/>
            <a:ext cx="4691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George </a:t>
            </a:r>
            <a:r>
              <a:rPr lang="fr-FR" dirty="0" err="1" smtClean="0"/>
              <a:t>Catlin</a:t>
            </a:r>
            <a:r>
              <a:rPr lang="fr-FR" dirty="0" smtClean="0"/>
              <a:t> (1796-1872)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r>
              <a:rPr lang="fr-FR" dirty="0" smtClean="0"/>
              <a:t>Sur le terrain…                         et PAR WILLIAM FISK - 1849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3"/>
          </p:nvPr>
        </p:nvSpPr>
        <p:spPr>
          <a:xfrm>
            <a:off x="4918909" y="1394948"/>
            <a:ext cx="4041775" cy="431579"/>
          </a:xfrm>
        </p:spPr>
        <p:txBody>
          <a:bodyPr/>
          <a:lstStyle/>
          <a:p>
            <a:endParaRPr lang="fr-FR" dirty="0" smtClean="0"/>
          </a:p>
        </p:txBody>
      </p:sp>
      <p:pic>
        <p:nvPicPr>
          <p:cNvPr id="4" name="Espace réservé du contenu 3" descr="catlinpainting-detail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b="1964"/>
          <a:stretch>
            <a:fillRect/>
          </a:stretch>
        </p:blipFill>
        <p:spPr/>
      </p:pic>
      <p:sp>
        <p:nvSpPr>
          <p:cNvPr id="8" name="Espace réservé du contenu 7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3757602" cy="366462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 descr="109024_1_selfportra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64" y="2362200"/>
            <a:ext cx="2747364" cy="36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3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i="1" dirty="0">
                <a:effectLst/>
              </a:rPr>
              <a:t>Mah-to-</a:t>
            </a:r>
            <a:r>
              <a:rPr lang="fr-FR" sz="4000" i="1" dirty="0" err="1">
                <a:effectLst/>
              </a:rPr>
              <a:t>tchee</a:t>
            </a:r>
            <a:r>
              <a:rPr lang="fr-FR" sz="4000" i="1" dirty="0">
                <a:effectLst/>
              </a:rPr>
              <a:t>-</a:t>
            </a:r>
            <a:r>
              <a:rPr lang="fr-FR" sz="4000" i="1" dirty="0" err="1">
                <a:effectLst/>
              </a:rPr>
              <a:t>ga</a:t>
            </a:r>
            <a:r>
              <a:rPr lang="fr-FR" sz="4000" i="1" dirty="0">
                <a:effectLst/>
              </a:rPr>
              <a:t> </a:t>
            </a:r>
            <a:r>
              <a:rPr lang="fr-FR" sz="4000" dirty="0">
                <a:effectLst/>
              </a:rPr>
              <a:t>(Petit Ours) </a:t>
            </a:r>
            <a:endParaRPr lang="fr-FR" sz="4000" dirty="0"/>
          </a:p>
        </p:txBody>
      </p:sp>
      <p:pic>
        <p:nvPicPr>
          <p:cNvPr id="5" name="Espace réservé du contenu 4" descr="Bsumek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" b="4258"/>
          <a:stretch>
            <a:fillRect/>
          </a:stretch>
        </p:blipFill>
        <p:spPr/>
      </p:pic>
      <p:pic>
        <p:nvPicPr>
          <p:cNvPr id="6" name="Espace réservé du contenu 5" descr="Macintosh HD:Users:admin:Desktop:152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63" b="-42363"/>
          <a:stretch>
            <a:fillRect/>
          </a:stretch>
        </p:blipFill>
        <p:spPr bwMode="auto">
          <a:xfrm>
            <a:off x="4648200" y="1646238"/>
            <a:ext cx="4038600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77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>
                <a:effectLst/>
              </a:rPr>
              <a:t>« </a:t>
            </a:r>
            <a:r>
              <a:rPr lang="fr-FR" sz="3200" i="1" dirty="0">
                <a:effectLst/>
              </a:rPr>
              <a:t>Mah-to-</a:t>
            </a:r>
            <a:r>
              <a:rPr lang="fr-FR" sz="3200" i="1" dirty="0" err="1">
                <a:effectLst/>
              </a:rPr>
              <a:t>tchee</a:t>
            </a:r>
            <a:r>
              <a:rPr lang="fr-FR" sz="3200" i="1" dirty="0">
                <a:effectLst/>
              </a:rPr>
              <a:t>-</a:t>
            </a:r>
            <a:r>
              <a:rPr lang="fr-FR" sz="3200" i="1" dirty="0" err="1">
                <a:effectLst/>
              </a:rPr>
              <a:t>ga</a:t>
            </a:r>
            <a:r>
              <a:rPr lang="fr-FR" sz="3200" i="1" dirty="0">
                <a:effectLst/>
              </a:rPr>
              <a:t> </a:t>
            </a:r>
            <a:r>
              <a:rPr lang="fr-FR" sz="3200" dirty="0">
                <a:effectLst/>
              </a:rPr>
              <a:t>(Petit Ours) n’est qu’</a:t>
            </a:r>
            <a:r>
              <a:rPr lang="fr-FR" sz="3200" i="1" dirty="0">
                <a:effectLst/>
              </a:rPr>
              <a:t>une moitié </a:t>
            </a:r>
            <a:r>
              <a:rPr lang="fr-FR" sz="3200" i="1" dirty="0" smtClean="0">
                <a:effectLst/>
              </a:rPr>
              <a:t>d’homme…</a:t>
            </a:r>
            <a:r>
              <a:rPr lang="fr-FR" sz="3200" i="1" dirty="0">
                <a:effectLst/>
              </a:rPr>
              <a:t> »</a:t>
            </a:r>
            <a:r>
              <a:rPr lang="fr-FR" sz="3200" dirty="0">
                <a:effectLst/>
              </a:rPr>
              <a:t> </a:t>
            </a:r>
            <a:endParaRPr lang="fr-FR" sz="3200" dirty="0"/>
          </a:p>
        </p:txBody>
      </p:sp>
      <p:pic>
        <p:nvPicPr>
          <p:cNvPr id="6" name="Espace réservé du contenu 5" descr="Macintosh HD:Users:admin:Desktop:152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 b="4674"/>
          <a:stretch>
            <a:fillRect/>
          </a:stretch>
        </p:blipFill>
        <p:spPr bwMode="auto">
          <a:xfrm>
            <a:off x="0" y="1646238"/>
            <a:ext cx="8229600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68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Fonderie.thmx</Template>
  <TotalTime>5319</TotalTime>
  <Words>362</Words>
  <Application>Microsoft Macintosh PowerPoint</Application>
  <PresentationFormat>Présentation à l'écran (4:3)</PresentationFormat>
  <Paragraphs>45</Paragraphs>
  <Slides>26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Fonderie</vt:lpstr>
      <vt:lpstr> Cadre / hors cadre  en contexte ethnologique (2)</vt:lpstr>
      <vt:lpstr>Visages d’Ambila (2004)</vt:lpstr>
      <vt:lpstr>Présentation PowerPoint</vt:lpstr>
      <vt:lpstr>Présentation PowerPoint</vt:lpstr>
      <vt:lpstr>Présentation PowerPoint</vt:lpstr>
      <vt:lpstr>Présentation PowerPoint</vt:lpstr>
      <vt:lpstr>George Catlin (1796-1872)</vt:lpstr>
      <vt:lpstr>Mah-to-tchee-ga (Petit Ours) </vt:lpstr>
      <vt:lpstr>« Mah-to-tchee-ga (Petit Ours) n’est qu’une moitié d’homme… » </vt:lpstr>
      <vt:lpstr>Présentation PowerPoint</vt:lpstr>
      <vt:lpstr>Présentation PowerPoint</vt:lpstr>
      <vt:lpstr>A. Sargent, illustrator for the 1897 Bible Pictures and What They Teach Us by Charles Foster </vt:lpstr>
      <vt:lpstr>Présentation PowerPoint</vt:lpstr>
      <vt:lpstr>Staden, Hans: Warhaftige Historia und beschreibung eyner Landtschafft der Wilden/ Nacketen/ Grimmigen Menschfresser Leuthen [...]. Marpurg [Marburg], 1557.</vt:lpstr>
      <vt:lpstr>Histoire de la Grande Isle  Madagascar (1661)</vt:lpstr>
      <vt:lpstr>Que peint l'art dit abstrait ?  Non pas des "sujets", mais des concepts. </vt:lpstr>
      <vt:lpstr>« Dessine-moi un concept ! »</vt:lpstr>
      <vt:lpstr>L’art abstrait selon Lévi-Strauss :</vt:lpstr>
      <vt:lpstr>«  Les couleurs sont des choses. » Color Study. Squares with Concentric Circles Kandinsky, 1913</vt:lpstr>
      <vt:lpstr>Mondrian : Pommier en fleurs (1912)</vt:lpstr>
      <vt:lpstr>La trahison des images (1928-1929)</vt:lpstr>
      <vt:lpstr>La trahison des images (1928-1929)</vt:lpstr>
      <vt:lpstr>Arbitraire du signe et  double articulation…</vt:lpstr>
      <vt:lpstr>Slogan de VU :  (six cents numéros de 1928 à 1940)</vt:lpstr>
      <vt:lpstr>Newborn Infants Imitate Adult Facial Gestures Andrew N. Meltzoff and M. Keith Moore Child Development, Vol. 54, No. 3 (Jun., 1983)</vt:lpstr>
      <vt:lpstr>Deux questions pour résumer :</vt:lpstr>
    </vt:vector>
  </TitlesOfParts>
  <Company>Université de La réunion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L’IMAGE ET SON  DEDANS…</dc:title>
  <dc:creator>Bernard CHAMPION</dc:creator>
  <cp:lastModifiedBy>Bernard CHAMPION</cp:lastModifiedBy>
  <cp:revision>57</cp:revision>
  <dcterms:created xsi:type="dcterms:W3CDTF">2015-04-29T04:11:11Z</dcterms:created>
  <dcterms:modified xsi:type="dcterms:W3CDTF">2019-11-10T06:07:50Z</dcterms:modified>
</cp:coreProperties>
</file>